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  <p:sldMasterId id="2147483675" r:id="rId4"/>
  </p:sldMasterIdLst>
  <p:notesMasterIdLst>
    <p:notesMasterId r:id="rId167"/>
  </p:notesMasterIdLst>
  <p:handoutMasterIdLst>
    <p:handoutMasterId r:id="rId168"/>
  </p:handoutMasterIdLst>
  <p:sldIdLst>
    <p:sldId id="263" r:id="rId5"/>
    <p:sldId id="272" r:id="rId6"/>
    <p:sldId id="314" r:id="rId7"/>
    <p:sldId id="273" r:id="rId8"/>
    <p:sldId id="276" r:id="rId9"/>
    <p:sldId id="282" r:id="rId10"/>
    <p:sldId id="283" r:id="rId11"/>
    <p:sldId id="284" r:id="rId12"/>
    <p:sldId id="274" r:id="rId13"/>
    <p:sldId id="320" r:id="rId14"/>
    <p:sldId id="576" r:id="rId15"/>
    <p:sldId id="434" r:id="rId16"/>
    <p:sldId id="436" r:id="rId17"/>
    <p:sldId id="437" r:id="rId18"/>
    <p:sldId id="577" r:id="rId19"/>
    <p:sldId id="578" r:id="rId20"/>
    <p:sldId id="574" r:id="rId21"/>
    <p:sldId id="439" r:id="rId22"/>
    <p:sldId id="458" r:id="rId23"/>
    <p:sldId id="440" r:id="rId24"/>
    <p:sldId id="288" r:id="rId25"/>
    <p:sldId id="295" r:id="rId26"/>
    <p:sldId id="296" r:id="rId27"/>
    <p:sldId id="441" r:id="rId28"/>
    <p:sldId id="442" r:id="rId29"/>
    <p:sldId id="443" r:id="rId30"/>
    <p:sldId id="444" r:id="rId31"/>
    <p:sldId id="445" r:id="rId32"/>
    <p:sldId id="446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6" r:id="rId41"/>
    <p:sldId id="454" r:id="rId42"/>
    <p:sldId id="457" r:id="rId43"/>
    <p:sldId id="455" r:id="rId44"/>
    <p:sldId id="459" r:id="rId45"/>
    <p:sldId id="462" r:id="rId46"/>
    <p:sldId id="579" r:id="rId47"/>
    <p:sldId id="464" r:id="rId48"/>
    <p:sldId id="575" r:id="rId49"/>
    <p:sldId id="465" r:id="rId50"/>
    <p:sldId id="466" r:id="rId51"/>
    <p:sldId id="467" r:id="rId52"/>
    <p:sldId id="468" r:id="rId53"/>
    <p:sldId id="469" r:id="rId54"/>
    <p:sldId id="591" r:id="rId55"/>
    <p:sldId id="470" r:id="rId56"/>
    <p:sldId id="471" r:id="rId57"/>
    <p:sldId id="472" r:id="rId58"/>
    <p:sldId id="473" r:id="rId59"/>
    <p:sldId id="474" r:id="rId60"/>
    <p:sldId id="475" r:id="rId61"/>
    <p:sldId id="536" r:id="rId62"/>
    <p:sldId id="477" r:id="rId63"/>
    <p:sldId id="478" r:id="rId64"/>
    <p:sldId id="479" r:id="rId65"/>
    <p:sldId id="480" r:id="rId66"/>
    <p:sldId id="481" r:id="rId67"/>
    <p:sldId id="482" r:id="rId68"/>
    <p:sldId id="483" r:id="rId69"/>
    <p:sldId id="485" r:id="rId70"/>
    <p:sldId id="484" r:id="rId71"/>
    <p:sldId id="486" r:id="rId72"/>
    <p:sldId id="487" r:id="rId73"/>
    <p:sldId id="460" r:id="rId74"/>
    <p:sldId id="488" r:id="rId75"/>
    <p:sldId id="490" r:id="rId76"/>
    <p:sldId id="491" r:id="rId77"/>
    <p:sldId id="492" r:id="rId78"/>
    <p:sldId id="493" r:id="rId79"/>
    <p:sldId id="489" r:id="rId80"/>
    <p:sldId id="494" r:id="rId81"/>
    <p:sldId id="495" r:id="rId82"/>
    <p:sldId id="496" r:id="rId83"/>
    <p:sldId id="497" r:id="rId84"/>
    <p:sldId id="498" r:id="rId85"/>
    <p:sldId id="499" r:id="rId86"/>
    <p:sldId id="590" r:id="rId87"/>
    <p:sldId id="580" r:id="rId88"/>
    <p:sldId id="581" r:id="rId89"/>
    <p:sldId id="582" r:id="rId90"/>
    <p:sldId id="583" r:id="rId91"/>
    <p:sldId id="584" r:id="rId92"/>
    <p:sldId id="585" r:id="rId93"/>
    <p:sldId id="586" r:id="rId94"/>
    <p:sldId id="587" r:id="rId95"/>
    <p:sldId id="588" r:id="rId96"/>
    <p:sldId id="589" r:id="rId97"/>
    <p:sldId id="592" r:id="rId98"/>
    <p:sldId id="593" r:id="rId99"/>
    <p:sldId id="594" r:id="rId100"/>
    <p:sldId id="595" r:id="rId101"/>
    <p:sldId id="596" r:id="rId102"/>
    <p:sldId id="504" r:id="rId103"/>
    <p:sldId id="505" r:id="rId104"/>
    <p:sldId id="506" r:id="rId105"/>
    <p:sldId id="508" r:id="rId106"/>
    <p:sldId id="509" r:id="rId107"/>
    <p:sldId id="510" r:id="rId108"/>
    <p:sldId id="511" r:id="rId109"/>
    <p:sldId id="512" r:id="rId110"/>
    <p:sldId id="573" r:id="rId111"/>
    <p:sldId id="516" r:id="rId112"/>
    <p:sldId id="513" r:id="rId113"/>
    <p:sldId id="514" r:id="rId114"/>
    <p:sldId id="515" r:id="rId115"/>
    <p:sldId id="517" r:id="rId116"/>
    <p:sldId id="461" r:id="rId117"/>
    <p:sldId id="518" r:id="rId118"/>
    <p:sldId id="519" r:id="rId119"/>
    <p:sldId id="528" r:id="rId120"/>
    <p:sldId id="529" r:id="rId121"/>
    <p:sldId id="520" r:id="rId122"/>
    <p:sldId id="531" r:id="rId123"/>
    <p:sldId id="532" r:id="rId124"/>
    <p:sldId id="530" r:id="rId125"/>
    <p:sldId id="521" r:id="rId126"/>
    <p:sldId id="522" r:id="rId127"/>
    <p:sldId id="523" r:id="rId128"/>
    <p:sldId id="524" r:id="rId129"/>
    <p:sldId id="533" r:id="rId130"/>
    <p:sldId id="534" r:id="rId131"/>
    <p:sldId id="535" r:id="rId132"/>
    <p:sldId id="526" r:id="rId133"/>
    <p:sldId id="527" r:id="rId134"/>
    <p:sldId id="525" r:id="rId135"/>
    <p:sldId id="267" r:id="rId136"/>
    <p:sldId id="540" r:id="rId137"/>
    <p:sldId id="541" r:id="rId138"/>
    <p:sldId id="556" r:id="rId139"/>
    <p:sldId id="557" r:id="rId140"/>
    <p:sldId id="542" r:id="rId141"/>
    <p:sldId id="543" r:id="rId142"/>
    <p:sldId id="547" r:id="rId143"/>
    <p:sldId id="546" r:id="rId144"/>
    <p:sldId id="549" r:id="rId145"/>
    <p:sldId id="550" r:id="rId146"/>
    <p:sldId id="551" r:id="rId147"/>
    <p:sldId id="552" r:id="rId148"/>
    <p:sldId id="548" r:id="rId149"/>
    <p:sldId id="545" r:id="rId150"/>
    <p:sldId id="554" r:id="rId151"/>
    <p:sldId id="553" r:id="rId152"/>
    <p:sldId id="572" r:id="rId153"/>
    <p:sldId id="559" r:id="rId154"/>
    <p:sldId id="562" r:id="rId155"/>
    <p:sldId id="563" r:id="rId156"/>
    <p:sldId id="565" r:id="rId157"/>
    <p:sldId id="566" r:id="rId158"/>
    <p:sldId id="564" r:id="rId159"/>
    <p:sldId id="567" r:id="rId160"/>
    <p:sldId id="571" r:id="rId161"/>
    <p:sldId id="568" r:id="rId162"/>
    <p:sldId id="569" r:id="rId163"/>
    <p:sldId id="570" r:id="rId164"/>
    <p:sldId id="438" r:id="rId165"/>
    <p:sldId id="435" r:id="rId16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94604" autoAdjust="0"/>
  </p:normalViewPr>
  <p:slideViewPr>
    <p:cSldViewPr showGuides="1">
      <p:cViewPr varScale="1">
        <p:scale>
          <a:sx n="159" d="100"/>
          <a:sy n="159" d="100"/>
        </p:scale>
        <p:origin x="192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theme" Target="theme/theme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96EE71-764E-4B34-9FED-6892013BF4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54DCE-A3F1-46B5-86E6-2A83DF6D97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22B0-D344-4F48-A8CD-47E6671CABC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48467-687D-404B-B605-807E400BB2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1BDC7-5540-4C4B-8867-FB4AE322D0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F66EF-65E2-4515-9E99-2DBAEE1A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75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27804-B4E0-4029-96C2-31A6D3DA85C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DAC87-FC3C-46B2-816C-E86383661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3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51851" y="548680"/>
            <a:ext cx="6913364" cy="453650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inserire </a:t>
            </a:r>
          </a:p>
          <a:p>
            <a:pPr lvl="0"/>
            <a:r>
              <a:rPr lang="it-IT" dirty="0"/>
              <a:t>il titolo della presentazione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1" hasCustomPrompt="1"/>
          </p:nvPr>
        </p:nvSpPr>
        <p:spPr>
          <a:xfrm>
            <a:off x="4751917" y="5379814"/>
            <a:ext cx="700828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1918" y="5877942"/>
            <a:ext cx="7105649" cy="791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Dipartimento/Struttura </a:t>
            </a:r>
            <a:r>
              <a:rPr lang="it-IT" dirty="0" err="1"/>
              <a:t>xxxxxx</a:t>
            </a:r>
            <a:r>
              <a:rPr lang="it-IT" dirty="0"/>
              <a:t> </a:t>
            </a:r>
            <a:r>
              <a:rPr lang="it-IT" dirty="0" err="1"/>
              <a:t>xxxxxxxxxxxx</a:t>
            </a:r>
            <a:r>
              <a:rPr lang="it-IT" dirty="0"/>
              <a:t> </a:t>
            </a:r>
            <a:r>
              <a:rPr lang="it-IT" dirty="0" err="1"/>
              <a:t>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r>
              <a:rPr lang="it-IT" dirty="0"/>
              <a:t> </a:t>
            </a:r>
            <a:r>
              <a:rPr lang="it-IT" dirty="0" err="1"/>
              <a:t>xxxxxxxxxxxxxxxxxxx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2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836713"/>
            <a:ext cx="11233149" cy="51845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aseline="0">
                <a:latin typeface="Century Gothic" panose="020B0502020202020204" pitchFamily="34" charset="0"/>
              </a:defRPr>
            </a:lvl1pPr>
            <a:lvl2pPr>
              <a:defRPr sz="2200">
                <a:latin typeface="Century Gothic" panose="020B0502020202020204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it-IT" dirty="0"/>
              <a:t>Level 1</a:t>
            </a:r>
          </a:p>
          <a:p>
            <a:pPr lvl="1"/>
            <a:r>
              <a:rPr lang="it-IT" dirty="0"/>
              <a:t>Level 2</a:t>
            </a:r>
          </a:p>
          <a:p>
            <a:pPr lvl="2"/>
            <a:r>
              <a:rPr lang="it-IT" dirty="0"/>
              <a:t>Level 3</a:t>
            </a:r>
          </a:p>
          <a:p>
            <a:pPr lvl="3"/>
            <a:r>
              <a:rPr lang="it-IT" dirty="0"/>
              <a:t>Level 4</a:t>
            </a:r>
          </a:p>
          <a:p>
            <a:pPr lvl="4"/>
            <a:r>
              <a:rPr lang="it-IT" dirty="0"/>
              <a:t>Level 5</a:t>
            </a:r>
          </a:p>
          <a:p>
            <a:pPr lvl="2"/>
            <a:endParaRPr lang="it-IT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C9517F-7D6C-45A9-974E-F1A06FFADD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157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o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412776"/>
            <a:ext cx="11233149" cy="4537174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Century Gothic" panose="020B0502020202020204" pitchFamily="34" charset="0"/>
              </a:defRPr>
            </a:lvl2pPr>
          </a:lstStyle>
          <a:p>
            <a:pPr lvl="1"/>
            <a:r>
              <a:rPr lang="it-IT" dirty="0"/>
              <a:t>Fare clic per modificare il punto elenco uno</a:t>
            </a:r>
          </a:p>
          <a:p>
            <a:pPr lvl="1"/>
            <a:r>
              <a:rPr lang="it-IT" dirty="0"/>
              <a:t>Fare clic per modificare il punto elenco due</a:t>
            </a:r>
          </a:p>
          <a:p>
            <a:pPr lvl="1"/>
            <a:r>
              <a:rPr lang="it-IT" dirty="0"/>
              <a:t>Fare clic per modificare il punto elenco tre</a:t>
            </a:r>
          </a:p>
          <a:p>
            <a:pPr lvl="1"/>
            <a:r>
              <a:rPr lang="it-IT" dirty="0"/>
              <a:t>Fare clic per modificare il punto elenco quattro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875AE7-71D1-4304-9D00-033890D3BE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417283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grafico 8"/>
          <p:cNvSpPr>
            <a:spLocks noGrp="1"/>
          </p:cNvSpPr>
          <p:nvPr>
            <p:ph type="chart" sz="quarter" idx="10" hasCustomPrompt="1"/>
          </p:nvPr>
        </p:nvSpPr>
        <p:spPr>
          <a:xfrm>
            <a:off x="911026" y="1484784"/>
            <a:ext cx="10369551" cy="43207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r>
              <a:rPr lang="it-IT"/>
              <a:t>Fare clic sull’icona per inserire un grafico</a:t>
            </a:r>
          </a:p>
        </p:txBody>
      </p:sp>
      <p:sp>
        <p:nvSpPr>
          <p:cNvPr id="11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384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0A23F1-9F58-452D-A57D-E416D0EBF8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4" y="44450"/>
            <a:ext cx="11665470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312416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/>
          <p:cNvSpPr>
            <a:spLocks noGrp="1"/>
          </p:cNvSpPr>
          <p:nvPr>
            <p:ph type="pic" sz="quarter" idx="10" hasCustomPrompt="1"/>
          </p:nvPr>
        </p:nvSpPr>
        <p:spPr>
          <a:xfrm>
            <a:off x="1534584" y="908721"/>
            <a:ext cx="9122833" cy="48973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r>
              <a:rPr lang="it-IT"/>
              <a:t>Fare clic sull’icona per inserire un’immagine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7FD49D3-B7C2-4A9C-B29B-7DE580E792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29268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nipp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4C0CA-61E6-4379-B10E-FFD31B4D5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ED708C-A6FE-492E-AC95-48CB5E045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19324F-4454-4068-98E1-6A2DDBC19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161723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144A75-4BD2-4811-8343-0418B9B28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249267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42E99-2FF6-45A1-B03D-0DA6D558BB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305739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3C55ED0-440A-430A-A836-C350324D8B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393283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2475AE0-486A-4146-9BA7-22E63C341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449755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1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28042-8B8E-49FB-89AF-D1B571E2B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3484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4C0CA-61E6-4379-B10E-FFD31B4D5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ED708C-A6FE-492E-AC95-48CB5E045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19324F-4454-4068-98E1-6A2DDBC19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161723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144A75-4BD2-4811-8343-0418B9B28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249267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42E99-2FF6-45A1-B03D-0DA6D558BB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305739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3C55ED0-440A-430A-A836-C350324D8B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393283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2475AE0-486A-4146-9BA7-22E63C341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449755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836713"/>
            <a:ext cx="11233149" cy="51845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aseline="0">
                <a:latin typeface="Century Gothic" panose="020B0502020202020204" pitchFamily="34" charset="0"/>
              </a:defRPr>
            </a:lvl1pPr>
            <a:lvl2pPr>
              <a:defRPr sz="2200">
                <a:latin typeface="Century Gothic" panose="020B0502020202020204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it-IT" dirty="0"/>
              <a:t>Level 1</a:t>
            </a:r>
          </a:p>
          <a:p>
            <a:pPr lvl="1"/>
            <a:r>
              <a:rPr lang="it-IT" dirty="0"/>
              <a:t>Level 2</a:t>
            </a:r>
          </a:p>
          <a:p>
            <a:pPr lvl="2"/>
            <a:r>
              <a:rPr lang="it-IT" dirty="0"/>
              <a:t>Level 3</a:t>
            </a:r>
          </a:p>
          <a:p>
            <a:pPr lvl="3"/>
            <a:r>
              <a:rPr lang="it-IT" dirty="0"/>
              <a:t>Level 4</a:t>
            </a:r>
          </a:p>
          <a:p>
            <a:pPr lvl="4"/>
            <a:r>
              <a:rPr lang="it-IT" dirty="0"/>
              <a:t>Level 5</a:t>
            </a:r>
          </a:p>
          <a:p>
            <a:pPr lvl="2"/>
            <a:endParaRPr lang="it-IT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C9517F-7D6C-45A9-974E-F1A06FFADD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41815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o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412776"/>
            <a:ext cx="11233149" cy="4537174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Century Gothic" panose="020B0502020202020204" pitchFamily="34" charset="0"/>
              </a:defRPr>
            </a:lvl2pPr>
          </a:lstStyle>
          <a:p>
            <a:pPr lvl="1"/>
            <a:r>
              <a:rPr lang="it-IT" dirty="0"/>
              <a:t>Fare clic per modificare il punto elenco uno</a:t>
            </a:r>
          </a:p>
          <a:p>
            <a:pPr lvl="1"/>
            <a:r>
              <a:rPr lang="it-IT" dirty="0"/>
              <a:t>Fare clic per modificare il punto elenco due</a:t>
            </a:r>
          </a:p>
          <a:p>
            <a:pPr lvl="1"/>
            <a:r>
              <a:rPr lang="it-IT" dirty="0"/>
              <a:t>Fare clic per modificare il punto elenco tre</a:t>
            </a:r>
          </a:p>
          <a:p>
            <a:pPr lvl="1"/>
            <a:r>
              <a:rPr lang="it-IT" dirty="0"/>
              <a:t>Fare clic per modificare il punto elenco quattro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875AE7-71D1-4304-9D00-033890D3BE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04385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grafico 8"/>
          <p:cNvSpPr>
            <a:spLocks noGrp="1"/>
          </p:cNvSpPr>
          <p:nvPr>
            <p:ph type="chart" sz="quarter" idx="10" hasCustomPrompt="1"/>
          </p:nvPr>
        </p:nvSpPr>
        <p:spPr>
          <a:xfrm>
            <a:off x="911026" y="1484784"/>
            <a:ext cx="10369551" cy="43207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r>
              <a:rPr lang="it-IT"/>
              <a:t>Fare clic sull’icona per inserire un grafico</a:t>
            </a:r>
          </a:p>
        </p:txBody>
      </p:sp>
      <p:sp>
        <p:nvSpPr>
          <p:cNvPr id="11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384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0A23F1-9F58-452D-A57D-E416D0EBF8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4" y="44450"/>
            <a:ext cx="11665470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55583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/>
          <p:cNvSpPr>
            <a:spLocks noGrp="1"/>
          </p:cNvSpPr>
          <p:nvPr>
            <p:ph type="pic" sz="quarter" idx="10" hasCustomPrompt="1"/>
          </p:nvPr>
        </p:nvSpPr>
        <p:spPr>
          <a:xfrm>
            <a:off x="1534584" y="908721"/>
            <a:ext cx="9122833" cy="48973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r>
              <a:rPr lang="it-IT"/>
              <a:t>Fare clic sull’icona per inserire un’immagine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7FD49D3-B7C2-4A9C-B29B-7DE580E792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97025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780928"/>
            <a:ext cx="9217024" cy="4323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483" y="3573017"/>
            <a:ext cx="9313035" cy="9361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Struttura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4725144"/>
            <a:ext cx="9410700" cy="14401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nome.cognome@unibo.it</a:t>
            </a:r>
          </a:p>
          <a:p>
            <a:pPr lvl="0"/>
            <a:r>
              <a:rPr lang="it-IT" dirty="0"/>
              <a:t>051 20 99982</a:t>
            </a:r>
          </a:p>
        </p:txBody>
      </p:sp>
    </p:spTree>
    <p:extLst>
      <p:ext uri="{BB962C8B-B14F-4D97-AF65-F5344CB8AC3E}">
        <p14:creationId xmlns:p14="http://schemas.microsoft.com/office/powerpoint/2010/main" val="424945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28042-8B8E-49FB-89AF-D1B571E2B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8467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5" y="1700808"/>
            <a:ext cx="2538989" cy="2538989"/>
          </a:xfrm>
          <a:prstGeom prst="rect">
            <a:avLst/>
          </a:prstGeom>
        </p:spPr>
      </p:pic>
      <p:cxnSp>
        <p:nvCxnSpPr>
          <p:cNvPr id="12" name="Connettore 1 11"/>
          <p:cNvCxnSpPr/>
          <p:nvPr userDrawn="1"/>
        </p:nvCxnSpPr>
        <p:spPr>
          <a:xfrm>
            <a:off x="4367808" y="188640"/>
            <a:ext cx="0" cy="64087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083993-6C56-4148-9985-6158B662D1BB}"/>
              </a:ext>
            </a:extLst>
          </p:cNvPr>
          <p:cNvGrpSpPr/>
          <p:nvPr userDrawn="1"/>
        </p:nvGrpSpPr>
        <p:grpSpPr>
          <a:xfrm>
            <a:off x="11049000" y="6477000"/>
            <a:ext cx="1067257" cy="303593"/>
            <a:chOff x="9981743" y="6173407"/>
            <a:chExt cx="2007620" cy="548680"/>
          </a:xfrm>
        </p:grpSpPr>
        <p:sp>
          <p:nvSpPr>
            <p:cNvPr id="8" name="Rettangolo 7"/>
            <p:cNvSpPr/>
            <p:nvPr userDrawn="1"/>
          </p:nvSpPr>
          <p:spPr>
            <a:xfrm>
              <a:off x="9981743" y="6173407"/>
              <a:ext cx="2007619" cy="54868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800"/>
            </a:p>
          </p:txBody>
        </p:sp>
        <p:pic>
          <p:nvPicPr>
            <p:cNvPr id="9" name="Immagine 8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981743" y="6173421"/>
              <a:ext cx="2007620" cy="54866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E867B7-F1A4-4946-9FF8-C033268226AC}"/>
              </a:ext>
            </a:extLst>
          </p:cNvPr>
          <p:cNvSpPr txBox="1"/>
          <p:nvPr userDrawn="1"/>
        </p:nvSpPr>
        <p:spPr>
          <a:xfrm>
            <a:off x="11725507" y="-35804"/>
            <a:ext cx="52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62B6270-2F8C-4B29-AA87-93E148DB44E3}" type="slidenum">
              <a:rPr lang="en-US" sz="1000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‹#›</a:t>
            </a:fld>
            <a:endParaRPr lang="en-US" sz="1000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1" r:id="rId3"/>
    <p:sldLayoutId id="2147483670" r:id="rId4"/>
    <p:sldLayoutId id="2147483667" r:id="rId5"/>
    <p:sldLayoutId id="214748366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05" y="116632"/>
            <a:ext cx="2538989" cy="2538989"/>
          </a:xfrm>
          <a:prstGeom prst="rect">
            <a:avLst/>
          </a:prstGeom>
        </p:spPr>
      </p:pic>
      <p:sp>
        <p:nvSpPr>
          <p:cNvPr id="9" name="CasellaDiTesto 8"/>
          <p:cNvSpPr txBox="1"/>
          <p:nvPr userDrawn="1"/>
        </p:nvSpPr>
        <p:spPr>
          <a:xfrm>
            <a:off x="3733800" y="6519446"/>
            <a:ext cx="451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</a:rPr>
              <a:t>https://www.unibo.it/sitoweb/federico.giorgi/en</a:t>
            </a:r>
          </a:p>
        </p:txBody>
      </p:sp>
    </p:spTree>
    <p:extLst>
      <p:ext uri="{BB962C8B-B14F-4D97-AF65-F5344CB8AC3E}">
        <p14:creationId xmlns:p14="http://schemas.microsoft.com/office/powerpoint/2010/main" val="186839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>
          <a:xfrm>
            <a:off x="9696401" y="6173407"/>
            <a:ext cx="2292962" cy="5486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839072" y="6173407"/>
            <a:ext cx="2007620" cy="548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E867B7-F1A4-4946-9FF8-C033268226AC}"/>
              </a:ext>
            </a:extLst>
          </p:cNvPr>
          <p:cNvSpPr txBox="1"/>
          <p:nvPr userDrawn="1"/>
        </p:nvSpPr>
        <p:spPr>
          <a:xfrm>
            <a:off x="11725507" y="-35804"/>
            <a:ext cx="52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62B6270-2F8C-4B29-AA87-93E148DB44E3}" type="slidenum">
              <a:rPr lang="en-US" sz="1000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‹#›</a:t>
            </a:fld>
            <a:r>
              <a:rPr lang="en-US" sz="1000" b="1">
                <a:solidFill>
                  <a:schemeClr val="tx2"/>
                </a:solidFill>
                <a:latin typeface="Century Gothic" panose="020B0502020202020204" pitchFamily="34" charset="0"/>
              </a:rPr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1835276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ftp.ebi.ac.uk/pub/databases/gencode/Gencode_human/release_37/gencode.v37.annotation.gff3.gz" TargetMode="External"/><Relationship Id="rId2" Type="http://schemas.openxmlformats.org/officeDocument/2006/relationships/hyperlink" Target="https://www.gencodegenes.org/human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genecards.org/" TargetMode="External"/><Relationship Id="rId4" Type="http://schemas.openxmlformats.org/officeDocument/2006/relationships/image" Target="../media/image8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calc.com/features/linux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calc.com/features/linux" TargetMode="Externa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111/andr.13003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calc.com/features/linux" TargetMode="Externa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ature.com/articles/d41586-021-00785-7?utm_source=twitter&amp;utm_medium=social&amp;utm_content=organic&amp;utm_campaign=NGMT_USG_JC01_GL_Nature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cov-lineages.org/global_report_B.1.1.7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cov-lineages.org/global_report_B.1.351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ature.com/articles/s41564-020-0770-5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outbreak.info/situation-reports" TargetMode="Externa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andfonline.com/doi/full/10.1080/07391102.2021.1886175" TargetMode="Externa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ocalc.com/doc/linux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sembl.org/Homo_sapiens/Info/Index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70xm8sp9sf9crn9/genomics.txt.gz" TargetMode="External"/><Relationship Id="rId2" Type="http://schemas.openxmlformats.org/officeDocument/2006/relationships/hyperlink" Target="https://www.dropbox.com/s/70xm8sp9sf9crn9/genomics.txt.gz?dl=1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dropbox.com/s/70xm8sp9sf9crn9/genomics.txt.gz?dl=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blast.ncbi.nlm.nih.gov/Blast.cgi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dropbox.com/s/uv1pe88x0wq3qfk/myoglobins.fa.gz$dl=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e9ffnke7ldzm8df/database.fasta?dl=1" TargetMode="External"/><Relationship Id="rId2" Type="http://schemas.openxmlformats.org/officeDocument/2006/relationships/hyperlink" Target="https://www.dropbox.com/s/hr7ljfjdocrpxcj/input.fasta?dl=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eekflare.com/run-linux-from-a-web-browser/" TargetMode="Externa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ftp.ncbi.nlm.nih.gov/refseq/H_sapiens/annotation/GRCh38_latest/refseq_identifiers/GRCh38_latest_genomic.fna.gz" TargetMode="External"/><Relationship Id="rId2" Type="http://schemas.openxmlformats.org/officeDocument/2006/relationships/hyperlink" Target="https://www.ncbi.nlm.nih.gov/genome/guide/human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BIOINFORMATICS</a:t>
            </a:r>
            <a:endParaRPr lang="it-IT" dirty="0"/>
          </a:p>
          <a:p>
            <a:endParaRPr lang="it-IT" dirty="0"/>
          </a:p>
          <a:p>
            <a:r>
              <a:rPr lang="it-IT" dirty="0"/>
              <a:t>The UNIX environment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/>
              <a:t>Federico M. Giorgi, PhD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Department of </a:t>
            </a:r>
            <a:r>
              <a:rPr lang="it-IT" dirty="0" err="1"/>
              <a:t>Pharmacy</a:t>
            </a:r>
            <a:r>
              <a:rPr lang="it-IT" dirty="0"/>
              <a:t> and </a:t>
            </a:r>
            <a:r>
              <a:rPr lang="it-IT" dirty="0" err="1"/>
              <a:t>Biotechnology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2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19309-6DDD-43B0-8081-EFC00ECC6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Virtualization Way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CA1ECF-7346-4313-AA1A-816807ED4539}"/>
              </a:ext>
            </a:extLst>
          </p:cNvPr>
          <p:cNvSpPr/>
          <p:nvPr/>
        </p:nvSpPr>
        <p:spPr>
          <a:xfrm>
            <a:off x="839416" y="1196752"/>
            <a:ext cx="8640960" cy="5112568"/>
          </a:xfrm>
          <a:prstGeom prst="roundRect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2E92C-CFAF-4EEF-BBA6-0D16DD726036}"/>
              </a:ext>
            </a:extLst>
          </p:cNvPr>
          <p:cNvSpPr txBox="1"/>
          <p:nvPr/>
        </p:nvSpPr>
        <p:spPr>
          <a:xfrm>
            <a:off x="5807968" y="119353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Your Operating System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8824B5-CAE9-4FA1-B9D6-088EDFFBCFE7}"/>
              </a:ext>
            </a:extLst>
          </p:cNvPr>
          <p:cNvSpPr/>
          <p:nvPr/>
        </p:nvSpPr>
        <p:spPr>
          <a:xfrm>
            <a:off x="1055440" y="1844824"/>
            <a:ext cx="7560840" cy="4219109"/>
          </a:xfrm>
          <a:prstGeom prst="roundRect">
            <a:avLst/>
          </a:prstGeom>
          <a:noFill/>
          <a:ln w="1270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8929F-33E7-47D3-9AD2-867027DCBE45}"/>
              </a:ext>
            </a:extLst>
          </p:cNvPr>
          <p:cNvSpPr txBox="1"/>
          <p:nvPr/>
        </p:nvSpPr>
        <p:spPr>
          <a:xfrm>
            <a:off x="263352" y="548680"/>
            <a:ext cx="1000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Very popular but it requires a powerful PC to run two OSs at the same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8B9BC-0623-4C8B-A3FD-13D0E43EE644}"/>
              </a:ext>
            </a:extLst>
          </p:cNvPr>
          <p:cNvSpPr txBox="1"/>
          <p:nvPr/>
        </p:nvSpPr>
        <p:spPr>
          <a:xfrm>
            <a:off x="1548934" y="1901925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Virtualization System (e.g. VMware, VirtualBox)</a:t>
            </a:r>
          </a:p>
        </p:txBody>
      </p:sp>
      <p:pic>
        <p:nvPicPr>
          <p:cNvPr id="9" name="Picture 2" descr="Image result for oracle vm virtualbox">
            <a:extLst>
              <a:ext uri="{FF2B5EF4-FFF2-40B4-BE49-F238E27FC236}">
                <a16:creationId xmlns:a16="http://schemas.microsoft.com/office/drawing/2014/main" id="{2BA15F4C-D19B-4A8E-8305-5D1AC308E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69" y="1742577"/>
            <a:ext cx="647676" cy="6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14C15C-D9CA-4910-B8DC-23F3B59D9610}"/>
              </a:ext>
            </a:extLst>
          </p:cNvPr>
          <p:cNvSpPr/>
          <p:nvPr/>
        </p:nvSpPr>
        <p:spPr>
          <a:xfrm>
            <a:off x="1425680" y="3068960"/>
            <a:ext cx="5174376" cy="2773613"/>
          </a:xfrm>
          <a:prstGeom prst="roundRect">
            <a:avLst/>
          </a:prstGeom>
          <a:noFill/>
          <a:ln w="1270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4D7C8-A723-4813-9631-D91BE4584F03}"/>
              </a:ext>
            </a:extLst>
          </p:cNvPr>
          <p:cNvSpPr txBox="1"/>
          <p:nvPr/>
        </p:nvSpPr>
        <p:spPr>
          <a:xfrm>
            <a:off x="1512853" y="3138629"/>
            <a:ext cx="4615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UNIX system (e.g. CentOS,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Xubuntu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)</a:t>
            </a:r>
          </a:p>
        </p:txBody>
      </p:sp>
      <p:pic>
        <p:nvPicPr>
          <p:cNvPr id="12" name="Picture 2" descr="Image result for xubuntu logo">
            <a:extLst>
              <a:ext uri="{FF2B5EF4-FFF2-40B4-BE49-F238E27FC236}">
                <a16:creationId xmlns:a16="http://schemas.microsoft.com/office/drawing/2014/main" id="{D2F46F7D-C5EB-4C0C-8AD0-01009527C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15" y="3559448"/>
            <a:ext cx="2779506" cy="5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508B42-AE2D-428D-87E1-2FD442AE0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989" y="4186811"/>
            <a:ext cx="2869758" cy="15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960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211547-5690-4E15-804B-BE61AF55F5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58687"/>
          </a:xfrm>
        </p:spPr>
        <p:txBody>
          <a:bodyPr/>
          <a:lstStyle/>
          <a:p>
            <a:r>
              <a:rPr lang="en-US"/>
              <a:t>We can of course redirect the output of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/>
              <a:t> to other commands: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D494-A6BC-4533-8EFD-1CDADA4B4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Grepping and Piping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133F6-C8DE-44D8-86EE-E71020DB7030}"/>
              </a:ext>
            </a:extLst>
          </p:cNvPr>
          <p:cNvSpPr txBox="1"/>
          <p:nvPr/>
        </p:nvSpPr>
        <p:spPr>
          <a:xfrm>
            <a:off x="590551" y="1511425"/>
            <a:ext cx="832484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"&gt;"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| head -n5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"&gt;"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2993861-289F-48AB-85AB-FF4B11FC31E0}"/>
              </a:ext>
            </a:extLst>
          </p:cNvPr>
          <p:cNvSpPr txBox="1">
            <a:spLocks/>
          </p:cNvSpPr>
          <p:nvPr/>
        </p:nvSpPr>
        <p:spPr>
          <a:xfrm>
            <a:off x="590551" y="3021113"/>
            <a:ext cx="11233149" cy="4586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can use the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–l</a:t>
            </a:r>
            <a:r>
              <a:rPr lang="en-US"/>
              <a:t> option of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/>
              <a:t> to count only lines (faster for bigger files)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4BBE8-64A7-45D1-A803-EA3EA749BFC2}"/>
              </a:ext>
            </a:extLst>
          </p:cNvPr>
          <p:cNvSpPr txBox="1"/>
          <p:nvPr/>
        </p:nvSpPr>
        <p:spPr>
          <a:xfrm>
            <a:off x="590551" y="3479800"/>
            <a:ext cx="83248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grep "&gt;"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</a:p>
        </p:txBody>
      </p:sp>
    </p:spTree>
    <p:extLst>
      <p:ext uri="{BB962C8B-B14F-4D97-AF65-F5344CB8AC3E}">
        <p14:creationId xmlns:p14="http://schemas.microsoft.com/office/powerpoint/2010/main" val="2124265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C8CF37-6FAC-4DA8-84CE-5995044FD6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839687"/>
          </a:xfrm>
        </p:spPr>
        <p:txBody>
          <a:bodyPr/>
          <a:lstStyle/>
          <a:p>
            <a:r>
              <a:rPr lang="en-US"/>
              <a:t>If you managed to put the Human Genome in the COCALC session, you can answer this question: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A97EB-0273-40CD-9C29-BD62ABD926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Grepping the Human Genome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B40A1-7F4B-453D-B6E9-37EB6FC3C27D}"/>
              </a:ext>
            </a:extLst>
          </p:cNvPr>
          <p:cNvSpPr txBox="1"/>
          <p:nvPr/>
        </p:nvSpPr>
        <p:spPr>
          <a:xfrm>
            <a:off x="381000" y="2905780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ls -alh GRCh38_latest_genomic.fna.gz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D61C7-F8A7-4E98-B236-EB6BB47C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49" y="3540793"/>
            <a:ext cx="5401429" cy="381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777A12-773C-4BCF-9FEE-94CAF8329174}"/>
              </a:ext>
            </a:extLst>
          </p:cNvPr>
          <p:cNvSpPr txBox="1"/>
          <p:nvPr/>
        </p:nvSpPr>
        <p:spPr>
          <a:xfrm>
            <a:off x="381000" y="4096847"/>
            <a:ext cx="854074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gunzip GRCh38_latest_genomic.fna.gz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ls -alh GRCh38_latest_genomic.fna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E3E5A-466B-41DC-A75E-93BADF1C0BD0}"/>
              </a:ext>
            </a:extLst>
          </p:cNvPr>
          <p:cNvSpPr txBox="1"/>
          <p:nvPr/>
        </p:nvSpPr>
        <p:spPr>
          <a:xfrm>
            <a:off x="381000" y="5718801"/>
            <a:ext cx="103632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"&gt;" GRCh38_latest_genomic.fna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"&gt;NC" GRCh38_latest_genomic.fna |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F896DA-F1A9-431E-B9B5-A4F12AD2C246}"/>
              </a:ext>
            </a:extLst>
          </p:cNvPr>
          <p:cNvSpPr txBox="1"/>
          <p:nvPr/>
        </p:nvSpPr>
        <p:spPr>
          <a:xfrm>
            <a:off x="381000" y="1743838"/>
            <a:ext cx="115189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i="1"/>
              <a:t>How many chromosomes do we have?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8D4BC1-7BB5-4D87-922B-7637013F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34" y="5164187"/>
            <a:ext cx="533474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37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15F53-C254-4C5F-9F33-74EFF9F305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Grepping the Human Genome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DB845-1435-4639-8959-EB5B64C74C39}"/>
              </a:ext>
            </a:extLst>
          </p:cNvPr>
          <p:cNvSpPr txBox="1"/>
          <p:nvPr/>
        </p:nvSpPr>
        <p:spPr>
          <a:xfrm>
            <a:off x="533400" y="762000"/>
            <a:ext cx="103632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"&gt;" GRCh38_latest_genomic.fna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B00E-C9D7-455A-B8D9-E608D6B7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1676400"/>
            <a:ext cx="6506483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6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15F53-C254-4C5F-9F33-74EFF9F305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Grepping the Human Genome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DB845-1435-4639-8959-EB5B64C74C39}"/>
              </a:ext>
            </a:extLst>
          </p:cNvPr>
          <p:cNvSpPr txBox="1"/>
          <p:nvPr/>
        </p:nvSpPr>
        <p:spPr>
          <a:xfrm>
            <a:off x="533400" y="762000"/>
            <a:ext cx="103632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grep "&gt;NC_" GRCh38_latest_genomic.fna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563D1-476D-4560-A332-8E7A9484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70" y="1464632"/>
            <a:ext cx="5449060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33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EC0A9-7730-4F4D-A975-1712D295B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Regular Expressions</a:t>
            </a:r>
          </a:p>
        </p:txBody>
      </p:sp>
      <p:pic>
        <p:nvPicPr>
          <p:cNvPr id="21506" name="Picture 2" descr="Regular Expressions">
            <a:extLst>
              <a:ext uri="{FF2B5EF4-FFF2-40B4-BE49-F238E27FC236}">
                <a16:creationId xmlns:a16="http://schemas.microsoft.com/office/drawing/2014/main" id="{7A5A8768-A584-45DC-9513-61D43FC1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95288"/>
            <a:ext cx="5715000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95A89-7CFF-4091-B6D7-E77DFC9AD380}"/>
              </a:ext>
            </a:extLst>
          </p:cNvPr>
          <p:cNvSpPr txBox="1"/>
          <p:nvPr/>
        </p:nvSpPr>
        <p:spPr>
          <a:xfrm>
            <a:off x="5257800" y="6400800"/>
            <a:ext cx="1905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3968115" algn="l"/>
              </a:tabLs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xkcd, issue 208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9533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86F4E8-9719-4328-AAC8-051557111E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592287"/>
          </a:xfrm>
        </p:spPr>
        <p:txBody>
          <a:bodyPr/>
          <a:lstStyle/>
          <a:p>
            <a:r>
              <a:rPr lang="en-US" dirty="0"/>
              <a:t>"Regex" for short</a:t>
            </a:r>
          </a:p>
          <a:p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dirty="0"/>
              <a:t> means "global </a:t>
            </a:r>
            <a:r>
              <a:rPr lang="en-US" u="sng" dirty="0"/>
              <a:t>regular expression</a:t>
            </a:r>
            <a:r>
              <a:rPr lang="en-US" dirty="0"/>
              <a:t> print"</a:t>
            </a:r>
          </a:p>
          <a:p>
            <a:r>
              <a:rPr lang="en-US" dirty="0"/>
              <a:t>Regex: Vocabulary System for advanced text pattern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B6756-B744-49C0-B059-302F2E9F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752377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B6756-B744-49C0-B059-302F2E9F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Regular Expressions - Simple Uses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2E74D-13B8-43F4-A4A5-41E14D2C6FF0}"/>
              </a:ext>
            </a:extLst>
          </p:cNvPr>
          <p:cNvSpPr txBox="1"/>
          <p:nvPr/>
        </p:nvSpPr>
        <p:spPr>
          <a:xfrm>
            <a:off x="539751" y="1374266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grep "D" myoglobins.fa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E6B25-13AE-4427-92BB-657F5C430AD3}"/>
              </a:ext>
            </a:extLst>
          </p:cNvPr>
          <p:cNvSpPr txBox="1">
            <a:spLocks/>
          </p:cNvSpPr>
          <p:nvPr/>
        </p:nvSpPr>
        <p:spPr>
          <a:xfrm>
            <a:off x="539751" y="1910186"/>
            <a:ext cx="11233149" cy="104639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all lines </a:t>
            </a:r>
            <a:r>
              <a:rPr lang="en-US" i="1" dirty="0"/>
              <a:t>starting</a:t>
            </a:r>
            <a:r>
              <a:rPr lang="en-US" dirty="0"/>
              <a:t> with Aspartic Acid (</a:t>
            </a:r>
            <a:r>
              <a:rPr lang="en-US" sz="3200" b="1" dirty="0"/>
              <a:t>^</a:t>
            </a:r>
            <a:r>
              <a:rPr lang="en-US" dirty="0"/>
              <a:t> means "beginning of the line" in the regex World):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E1750-B045-4347-8056-2F47A70F7023}"/>
              </a:ext>
            </a:extLst>
          </p:cNvPr>
          <p:cNvSpPr txBox="1"/>
          <p:nvPr/>
        </p:nvSpPr>
        <p:spPr>
          <a:xfrm>
            <a:off x="539750" y="2956580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grep "^D" myoglobins.fa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4D0ADC9-407C-4FD0-9682-B723CE31ACD7}"/>
              </a:ext>
            </a:extLst>
          </p:cNvPr>
          <p:cNvSpPr txBox="1">
            <a:spLocks/>
          </p:cNvSpPr>
          <p:nvPr/>
        </p:nvSpPr>
        <p:spPr>
          <a:xfrm>
            <a:off x="492125" y="3443356"/>
            <a:ext cx="11233149" cy="57231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all lines </a:t>
            </a:r>
            <a:r>
              <a:rPr lang="en-US" i="1" dirty="0"/>
              <a:t>ending</a:t>
            </a:r>
            <a:r>
              <a:rPr lang="en-US" dirty="0"/>
              <a:t> with Phenylalanine (</a:t>
            </a:r>
            <a:r>
              <a:rPr lang="en-US" sz="3200" b="1" dirty="0"/>
              <a:t>$</a:t>
            </a:r>
            <a:r>
              <a:rPr lang="en-US" dirty="0"/>
              <a:t>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0DF84-BC3D-44B3-8FFA-2DA363B58F74}"/>
              </a:ext>
            </a:extLst>
          </p:cNvPr>
          <p:cNvSpPr txBox="1"/>
          <p:nvPr/>
        </p:nvSpPr>
        <p:spPr>
          <a:xfrm>
            <a:off x="539749" y="4117466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grep "F$" myoglobins.fa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F60F06-8B48-4131-9527-4820E0E48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86753"/>
          </a:xfrm>
        </p:spPr>
        <p:txBody>
          <a:bodyPr/>
          <a:lstStyle/>
          <a:p>
            <a:r>
              <a:rPr lang="en-US"/>
              <a:t>Find all sequences containing Aspartic Acid (D)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ECD0027-AABD-4D6D-9825-0262B3A5F96A}"/>
              </a:ext>
            </a:extLst>
          </p:cNvPr>
          <p:cNvSpPr txBox="1">
            <a:spLocks/>
          </p:cNvSpPr>
          <p:nvPr/>
        </p:nvSpPr>
        <p:spPr>
          <a:xfrm>
            <a:off x="527051" y="4808911"/>
            <a:ext cx="11233149" cy="894231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all sequences having a </a:t>
            </a:r>
            <a:r>
              <a:rPr lang="en-US" dirty="0" err="1"/>
              <a:t>Trypthophan</a:t>
            </a:r>
            <a:r>
              <a:rPr lang="en-US" dirty="0"/>
              <a:t> (</a:t>
            </a:r>
            <a:r>
              <a:rPr lang="en-US" b="1" dirty="0"/>
              <a:t>W</a:t>
            </a:r>
            <a:r>
              <a:rPr lang="en-US" dirty="0"/>
              <a:t>) followed by any amino acid and preceding a Tyrosine (</a:t>
            </a:r>
            <a:r>
              <a:rPr lang="en-US" b="1" dirty="0"/>
              <a:t>Y</a:t>
            </a:r>
            <a:r>
              <a:rPr lang="en-US" dirty="0"/>
              <a:t>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670B6-F0B9-4872-821C-29E1848EC1DD}"/>
              </a:ext>
            </a:extLst>
          </p:cNvPr>
          <p:cNvSpPr txBox="1"/>
          <p:nvPr/>
        </p:nvSpPr>
        <p:spPr>
          <a:xfrm>
            <a:off x="552451" y="5703142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"W[A-Z]*Y"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486B52D-E9E6-4796-930E-D7B6C8EA0472}"/>
              </a:ext>
            </a:extLst>
          </p:cNvPr>
          <p:cNvSpPr txBox="1">
            <a:spLocks/>
          </p:cNvSpPr>
          <p:nvPr/>
        </p:nvSpPr>
        <p:spPr>
          <a:xfrm>
            <a:off x="590551" y="6350652"/>
            <a:ext cx="11233149" cy="44711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This will match sequences like </a:t>
            </a:r>
            <a:r>
              <a:rPr lang="en-US" b="1"/>
              <a:t>W</a:t>
            </a:r>
            <a:r>
              <a:rPr lang="en-US"/>
              <a:t>GPMEAD</a:t>
            </a:r>
            <a:r>
              <a:rPr lang="en-US" b="1"/>
              <a:t>Y</a:t>
            </a:r>
            <a:r>
              <a:rPr lang="en-US"/>
              <a:t> and </a:t>
            </a:r>
            <a:r>
              <a:rPr lang="en-US" b="1"/>
              <a:t>W</a:t>
            </a:r>
            <a:r>
              <a:rPr lang="en-US"/>
              <a:t>GSMEAN</a:t>
            </a:r>
            <a:r>
              <a:rPr lang="en-US" b="1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460052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43A15-0D14-405A-A3EF-7689F078A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Book on Regular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B49E5-03F2-4208-9033-AC8E90E15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85800"/>
            <a:ext cx="4477109" cy="59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872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ADBEF-DFBA-4BE1-8D8E-891AE1E12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Commands Recap of Section 3 (Inspecting files)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D8B232-2ADD-43B6-B2D8-73597AF6A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80396"/>
              </p:ext>
            </p:extLst>
          </p:nvPr>
        </p:nvGraphicFramePr>
        <p:xfrm>
          <a:off x="457199" y="914400"/>
          <a:ext cx="11303001" cy="5312664"/>
        </p:xfrm>
        <a:graphic>
          <a:graphicData uri="http://schemas.openxmlformats.org/drawingml/2006/table">
            <a:tbl>
              <a:tblPr firstRow="1" firstCol="1" bandRow="1"/>
              <a:tblGrid>
                <a:gridCol w="3314241">
                  <a:extLst>
                    <a:ext uri="{9D8B030D-6E8A-4147-A177-3AD203B41FA5}">
                      <a16:colId xmlns:a16="http://schemas.microsoft.com/office/drawing/2014/main" val="719877763"/>
                    </a:ext>
                  </a:extLst>
                </a:gridCol>
                <a:gridCol w="3838755">
                  <a:extLst>
                    <a:ext uri="{9D8B030D-6E8A-4147-A177-3AD203B41FA5}">
                      <a16:colId xmlns:a16="http://schemas.microsoft.com/office/drawing/2014/main" val="115318083"/>
                    </a:ext>
                  </a:extLst>
                </a:gridCol>
                <a:gridCol w="4150005">
                  <a:extLst>
                    <a:ext uri="{9D8B030D-6E8A-4147-A177-3AD203B41FA5}">
                      <a16:colId xmlns:a16="http://schemas.microsoft.com/office/drawing/2014/main" val="411127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8035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Interact with URLs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curl -O example.com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curl -OL file.to.download.com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4007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wget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Like curl -OL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wget file.to.download.com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0612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which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Locate a program on the path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which curl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822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apt install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Install a program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</a:t>
                      </a: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apt install curl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7519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head 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&lt;file&gt;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 first part of file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head foo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6137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tail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&lt;file&gt;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 last part of file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tail bar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3891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wc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&lt;file&gt;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 lines, words, bytes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wc foo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695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cmd1 </a:t>
                      </a: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|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cmd2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Pipe cmd1 to cmd2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head foo | wc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833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ping &lt;</a:t>
                      </a: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Ping a server URL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ping google.com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497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&lt;file&gt;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View file contents interactively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less foo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203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grep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&lt;pattern&gt; &lt;file&gt;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Find pattern in file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grep foo bar.txt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09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grep -</a:t>
                      </a: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&lt;pattern&gt; &lt;file&gt;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Find case-insensitively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grep -i foo bar.txt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1533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Show processes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ps aux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65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top/</a:t>
                      </a: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htop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Show processes (sorted)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htop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956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kill -&lt;level&gt; &lt;</a:t>
                      </a: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pid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Kill a process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kill -9 24601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68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8147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14EA0C-DBE9-4E15-B4E7-74210DA3B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436349" cy="5184576"/>
          </a:xfrm>
        </p:spPr>
        <p:txBody>
          <a:bodyPr/>
          <a:lstStyle/>
          <a:p>
            <a:r>
              <a:rPr lang="en-GB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By searching </a:t>
            </a:r>
            <a:r>
              <a:rPr lang="en-GB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man</a:t>
            </a:r>
            <a:r>
              <a:rPr lang="en-GB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grep</a:t>
            </a:r>
            <a:r>
              <a:rPr lang="en-GB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for “matching lines”, construct a command to find the line numbers in </a:t>
            </a:r>
            <a:r>
              <a:rPr lang="en-GB" i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myoglobins.fa</a:t>
            </a:r>
            <a:r>
              <a:rPr lang="en-GB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where we have experimentally validated proteins. The output should be identical to a combination of</a:t>
            </a:r>
            <a:r>
              <a:rPr lang="en-GB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grep</a:t>
            </a:r>
            <a:r>
              <a:rPr lang="en-GB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pipe</a:t>
            </a:r>
            <a:r>
              <a:rPr lang="en-GB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wc</a:t>
            </a:r>
            <a:r>
              <a:rPr lang="en-GB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-l</a:t>
            </a:r>
          </a:p>
          <a:p>
            <a:endParaRPr lang="en-GB">
              <a:solidFill>
                <a:srgbClr val="40404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At this point, you can read </a:t>
            </a:r>
            <a:r>
              <a:rPr lang="en-US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man</a:t>
            </a:r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pages better than anyone. Find the option in </a:t>
            </a:r>
            <a:r>
              <a:rPr lang="en-US">
                <a:effectLst/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man grep</a:t>
            </a:r>
            <a:r>
              <a:rPr lang="en-US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that does an invert on the match and look for all sequences in </a:t>
            </a:r>
            <a:r>
              <a:rPr lang="en-US" i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myoglobins.fa</a:t>
            </a:r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that don’t have a Methionine (</a:t>
            </a:r>
            <a:r>
              <a:rPr lang="en-US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And then, using pipe, </a:t>
            </a:r>
            <a:r>
              <a:rPr lang="en-US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grep</a:t>
            </a:r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out sequences that don’t have a "&gt;" header</a:t>
            </a:r>
          </a:p>
          <a:p>
            <a:endParaRPr lang="en-US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Using the -n option of </a:t>
            </a:r>
            <a:r>
              <a:rPr lang="en-US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grep</a:t>
            </a:r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check which line numbers don’t have a "&gt;" header in </a:t>
            </a:r>
            <a:r>
              <a:rPr lang="en-US" i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myoglobins.fa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A4BFA-221E-42DD-83BD-94FB3EFD8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1 of 4</a:t>
            </a:r>
          </a:p>
        </p:txBody>
      </p:sp>
    </p:spTree>
    <p:extLst>
      <p:ext uri="{BB962C8B-B14F-4D97-AF65-F5344CB8AC3E}">
        <p14:creationId xmlns:p14="http://schemas.microsoft.com/office/powerpoint/2010/main" val="248787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0E49F3-F24E-912E-7476-39A2BA72D6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915887"/>
          </a:xfrm>
        </p:spPr>
        <p:txBody>
          <a:bodyPr/>
          <a:lstStyle/>
          <a:p>
            <a:r>
              <a:rPr lang="en-US"/>
              <a:t>On your lab computers, when the system is booted, you can pick the system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A4C72-A42C-46A7-0D05-E9C501C60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solution: The Bioinformatics Lab Way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B4E0FDA-1BB4-A719-6EB3-9C5712AF2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61138"/>
            <a:ext cx="6324600" cy="3708611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0181E45-E9D5-C8B1-7C7F-B8CA4FC873F9}"/>
              </a:ext>
            </a:extLst>
          </p:cNvPr>
          <p:cNvSpPr txBox="1">
            <a:spLocks/>
          </p:cNvSpPr>
          <p:nvPr/>
        </p:nvSpPr>
        <p:spPr>
          <a:xfrm>
            <a:off x="323056" y="5410200"/>
            <a:ext cx="11233149" cy="9158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Once you are on Ubuntu, open the Terminal</a:t>
            </a:r>
          </a:p>
          <a:p>
            <a:pPr lvl="1"/>
            <a:r>
              <a:rPr lang="en-US" dirty="0"/>
              <a:t>Windows key + type in "terminal", then press ENTER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714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14EA0C-DBE9-4E15-B4E7-74210DA3B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436349" cy="5184576"/>
          </a:xfrm>
        </p:spPr>
        <p:txBody>
          <a:bodyPr/>
          <a:lstStyle/>
          <a:p>
            <a:r>
              <a:rPr lang="en-GB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managed to upload the </a:t>
            </a:r>
            <a:r>
              <a:rPr lang="en-GB" i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GRCh38_latest_genomic.fna</a:t>
            </a:r>
            <a:endParaRPr lang="en-GB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GB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Print all FASTA titles from the file</a:t>
            </a:r>
          </a:p>
          <a:p>
            <a:pPr lvl="1"/>
            <a:r>
              <a:rPr lang="en-GB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Lots of them. You can pipe the output of </a:t>
            </a:r>
            <a:r>
              <a:rPr lang="en-GB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grep</a:t>
            </a:r>
            <a:r>
              <a:rPr lang="en-GB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into </a:t>
            </a:r>
            <a:r>
              <a:rPr lang="en-GB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less</a:t>
            </a:r>
            <a:r>
              <a:rPr lang="en-GB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</a:p>
          <a:p>
            <a:pPr lvl="1"/>
            <a:r>
              <a:rPr lang="en-GB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Can you count the chromosomes using </a:t>
            </a:r>
            <a:r>
              <a:rPr lang="en-GB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grep</a:t>
            </a:r>
            <a:r>
              <a:rPr lang="en-GB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wc</a:t>
            </a:r>
            <a:r>
              <a:rPr lang="en-GB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A4BFA-221E-42DD-83BD-94FB3EFD8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2 of 4 (HARD)</a:t>
            </a:r>
          </a:p>
        </p:txBody>
      </p:sp>
    </p:spTree>
    <p:extLst>
      <p:ext uri="{BB962C8B-B14F-4D97-AF65-F5344CB8AC3E}">
        <p14:creationId xmlns:p14="http://schemas.microsoft.com/office/powerpoint/2010/main" val="3929413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14EA0C-DBE9-4E15-B4E7-74210DA3B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436349" cy="2211287"/>
          </a:xfrm>
        </p:spPr>
        <p:txBody>
          <a:bodyPr/>
          <a:lstStyle/>
          <a:p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 course, grep will work on any text file, not only FASTA</a:t>
            </a:r>
          </a:p>
          <a:p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Download the human gene annotation file (GFF3 format) from GENCODE</a:t>
            </a:r>
          </a:p>
          <a:p>
            <a:pPr lvl="1"/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https://www.gencodegenes.org/human/</a:t>
            </a:r>
            <a:endParaRPr lang="en-US" sz="200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http://ftp.ebi.ac.uk/pub/databases/gencode/Gencode_human/release_37/gencode.v37.annotation.gff3.gz</a:t>
            </a:r>
            <a:endParaRPr lang="en-US" sz="140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Upload it on COCALC (not as big as the genome file!)</a:t>
            </a:r>
          </a:p>
          <a:p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Gunzip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A4BFA-221E-42DD-83BD-94FB3EFD8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3 of 4 (HARD)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B53C06-7BD1-4D07-89FB-FDEAEFD1E9FA}"/>
              </a:ext>
            </a:extLst>
          </p:cNvPr>
          <p:cNvGrpSpPr>
            <a:grpSpLocks noChangeAspect="1"/>
          </p:cNvGrpSpPr>
          <p:nvPr/>
        </p:nvGrpSpPr>
        <p:grpSpPr>
          <a:xfrm>
            <a:off x="10287000" y="256369"/>
            <a:ext cx="1193852" cy="1600200"/>
            <a:chOff x="8381999" y="1447800"/>
            <a:chExt cx="1581372" cy="21196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52BB01-1E08-4E35-941C-FD04843E5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9497"/>
            <a:stretch/>
          </p:blipFill>
          <p:spPr>
            <a:xfrm>
              <a:off x="8381999" y="2667000"/>
              <a:ext cx="1581371" cy="9004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CD2A60-0D3E-40AB-98CE-DE9C25A37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2238"/>
            <a:stretch/>
          </p:blipFill>
          <p:spPr>
            <a:xfrm>
              <a:off x="8382000" y="1447800"/>
              <a:ext cx="1581371" cy="12192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90D35E-E6E2-42F1-9722-7B327BDEA7E4}"/>
              </a:ext>
            </a:extLst>
          </p:cNvPr>
          <p:cNvSpPr txBox="1"/>
          <p:nvPr/>
        </p:nvSpPr>
        <p:spPr>
          <a:xfrm>
            <a:off x="527051" y="3027898"/>
            <a:ext cx="1124584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Can you...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Visualize the size of the file in </a:t>
            </a:r>
            <a:r>
              <a:rPr lang="en-US" sz="2400" u="sng" dirty="0"/>
              <a:t>1) bytes</a:t>
            </a:r>
            <a:r>
              <a:rPr lang="en-US" sz="2400" dirty="0"/>
              <a:t> and </a:t>
            </a:r>
            <a:r>
              <a:rPr lang="en-US" sz="2400" u="sng" dirty="0"/>
              <a:t>2) line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Try to visualize it with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sz="2400" dirty="0"/>
              <a:t>, fail miserably, get out of it with panic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Visualize it with a UNIX program more suited for big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GFF3 file has very long lines! Very confusing. But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sz="2400" dirty="0"/>
              <a:t> has a </a:t>
            </a:r>
            <a:r>
              <a:rPr lang="en-US" sz="2400" b="1" dirty="0"/>
              <a:t>-S</a:t>
            </a:r>
            <a:r>
              <a:rPr lang="en-US" sz="2400" dirty="0"/>
              <a:t> option that can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(HARD) Try to guess on which chromosome is located the human Myoglobin gene. This is hard because you need to know the gene symbol and look for a specific string format you can grep. Hint: </a:t>
            </a:r>
            <a:r>
              <a:rPr lang="en-US" sz="2400" dirty="0">
                <a:hlinkClick r:id="rId5"/>
              </a:rPr>
              <a:t>https://www.genecards.org/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94849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BBE308-DEC3-43C4-B605-9584576216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58788"/>
            <a:ext cx="11233149" cy="5792687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command prints the history of commands in a particular terminal shell (subject to some limit, which is typically large). Pipe history to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less</a:t>
            </a:r>
            <a:r>
              <a:rPr lang="en-GB" sz="2300"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examine your command history. What was your 17</a:t>
            </a:r>
            <a:r>
              <a:rPr lang="en-GB" sz="2300" baseline="30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command?</a:t>
            </a:r>
            <a:endParaRPr lang="en-US" sz="23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3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By piping the output of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wc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count how many commands you’ve executed so far.</a:t>
            </a:r>
            <a:endParaRPr lang="en-US" sz="23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3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One use of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is to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grep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your commands to find useful ones you’ve used before, with each command preceded by the corresponding number in the command history. By piping the output of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history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grep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determine the number for the last occurrence of </a:t>
            </a:r>
            <a:r>
              <a:rPr lang="en-GB" sz="230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curl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3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300">
              <a:solidFill>
                <a:srgbClr val="404040"/>
              </a:solidFill>
              <a:effectLst/>
              <a:highlight>
                <a:srgbClr val="C0C0C0"/>
              </a:highlight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!!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(two exclamation marks) executes the previous command. Similarly,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!n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executes command number </a:t>
            </a:r>
            <a:r>
              <a:rPr lang="en-GB" sz="23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so that, e.g.,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!17</a:t>
            </a:r>
            <a:r>
              <a:rPr lang="en-GB" sz="23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executes the 17th command in the command history. Use the result from the previous exercise to re-run the last occurrence of </a:t>
            </a:r>
            <a:r>
              <a:rPr lang="en-GB" sz="230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grep</a:t>
            </a:r>
            <a:endParaRPr lang="en-US" sz="23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FDE6F-65C3-4A71-B525-E3B732962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4 of 4</a:t>
            </a:r>
          </a:p>
        </p:txBody>
      </p:sp>
    </p:spTree>
    <p:extLst>
      <p:ext uri="{BB962C8B-B14F-4D97-AF65-F5344CB8AC3E}">
        <p14:creationId xmlns:p14="http://schemas.microsoft.com/office/powerpoint/2010/main" val="20702326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4. Directories</a:t>
            </a:r>
          </a:p>
        </p:txBody>
      </p:sp>
    </p:spTree>
    <p:extLst>
      <p:ext uri="{BB962C8B-B14F-4D97-AF65-F5344CB8AC3E}">
        <p14:creationId xmlns:p14="http://schemas.microsoft.com/office/powerpoint/2010/main" val="3973841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7C1B2-EDA8-4CE1-A461-BFCD419A5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Your place in the directory structure</a:t>
            </a: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E7CC4F3E-4BA1-4C37-8A60-F4A56304A06A}"/>
              </a:ext>
            </a:extLst>
          </p:cNvPr>
          <p:cNvSpPr/>
          <p:nvPr/>
        </p:nvSpPr>
        <p:spPr>
          <a:xfrm>
            <a:off x="5087888" y="1052736"/>
            <a:ext cx="936104" cy="57623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AB8CC-6508-4255-A386-E6204FF35945}"/>
              </a:ext>
            </a:extLst>
          </p:cNvPr>
          <p:cNvSpPr txBox="1"/>
          <p:nvPr/>
        </p:nvSpPr>
        <p:spPr>
          <a:xfrm>
            <a:off x="6168010" y="1100643"/>
            <a:ext cx="115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“root”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E1B80129-4011-4CDE-B2D1-FE16190065DC}"/>
              </a:ext>
            </a:extLst>
          </p:cNvPr>
          <p:cNvSpPr/>
          <p:nvPr/>
        </p:nvSpPr>
        <p:spPr>
          <a:xfrm>
            <a:off x="2194692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bin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5BB84769-A970-42DB-848C-497FB3E64A3F}"/>
              </a:ext>
            </a:extLst>
          </p:cNvPr>
          <p:cNvSpPr/>
          <p:nvPr/>
        </p:nvSpPr>
        <p:spPr>
          <a:xfrm>
            <a:off x="3188021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sbin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1C24C2B3-EDF1-48C0-AD12-42FEB405FF26}"/>
              </a:ext>
            </a:extLst>
          </p:cNvPr>
          <p:cNvSpPr/>
          <p:nvPr/>
        </p:nvSpPr>
        <p:spPr>
          <a:xfrm>
            <a:off x="8161104" y="2402607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home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90E39BF6-7023-4C7E-A8DA-C2F1CB9C45CB}"/>
              </a:ext>
            </a:extLst>
          </p:cNvPr>
          <p:cNvSpPr/>
          <p:nvPr/>
        </p:nvSpPr>
        <p:spPr>
          <a:xfrm>
            <a:off x="5174679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tmp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DD490B2-F0E7-4F64-BC67-E86E8EC0DD2B}"/>
              </a:ext>
            </a:extLst>
          </p:cNvPr>
          <p:cNvSpPr/>
          <p:nvPr/>
        </p:nvSpPr>
        <p:spPr>
          <a:xfrm>
            <a:off x="6168008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lib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BD3CF68-D653-4894-BE92-B38F31A4E7C9}"/>
              </a:ext>
            </a:extLst>
          </p:cNvPr>
          <p:cNvSpPr/>
          <p:nvPr/>
        </p:nvSpPr>
        <p:spPr>
          <a:xfrm>
            <a:off x="7161337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usr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36CDE4FF-4BF7-4602-ACB0-944EE4BE7C1D}"/>
              </a:ext>
            </a:extLst>
          </p:cNvPr>
          <p:cNvSpPr/>
          <p:nvPr/>
        </p:nvSpPr>
        <p:spPr>
          <a:xfrm>
            <a:off x="4174911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etc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789678-5109-409E-98A0-C106A36DCA7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555940" y="1590878"/>
            <a:ext cx="0" cy="3070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BBE62-9436-443F-B3EC-B27D6934D4CF}"/>
              </a:ext>
            </a:extLst>
          </p:cNvPr>
          <p:cNvCxnSpPr>
            <a:cxnSpLocks/>
          </p:cNvCxnSpPr>
          <p:nvPr/>
        </p:nvCxnSpPr>
        <p:spPr>
          <a:xfrm flipH="1">
            <a:off x="2567608" y="1897958"/>
            <a:ext cx="596188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B55E64-032E-4E83-9A51-D92C9F3AC07D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567608" y="1897958"/>
            <a:ext cx="1907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C15AF2-123F-484A-9860-1E863DF3C33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562844" y="1897958"/>
            <a:ext cx="0" cy="53106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39AFDF-7E64-423D-87A5-980E63AA121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535927" y="1879677"/>
            <a:ext cx="6437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3AFEC-BCAC-4061-B571-C12C3B1643C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549501" y="1897958"/>
            <a:ext cx="1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2F45-8247-4933-9158-EF01A1C715C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42831" y="1897958"/>
            <a:ext cx="0" cy="53106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B6CBC8-7A2B-4BB7-8983-59F946D04F0E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7529722" y="1897958"/>
            <a:ext cx="6438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6A0BE8-DFAF-476B-BF3E-60C052572C3A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540078" y="1906093"/>
            <a:ext cx="9656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6C00224-2B36-4D5E-B969-10E9998F9F15}"/>
              </a:ext>
            </a:extLst>
          </p:cNvPr>
          <p:cNvGraphicFramePr>
            <a:graphicFrameLocks noGrp="1"/>
          </p:cNvGraphicFramePr>
          <p:nvPr/>
        </p:nvGraphicFramePr>
        <p:xfrm>
          <a:off x="103650" y="3573016"/>
          <a:ext cx="5652658" cy="3072652"/>
        </p:xfrm>
        <a:graphic>
          <a:graphicData uri="http://schemas.openxmlformats.org/drawingml/2006/table">
            <a:tbl>
              <a:tblPr/>
              <a:tblGrid>
                <a:gridCol w="733092">
                  <a:extLst>
                    <a:ext uri="{9D8B030D-6E8A-4147-A177-3AD203B41FA5}">
                      <a16:colId xmlns:a16="http://schemas.microsoft.com/office/drawing/2014/main" val="2962904440"/>
                    </a:ext>
                  </a:extLst>
                </a:gridCol>
                <a:gridCol w="4919566">
                  <a:extLst>
                    <a:ext uri="{9D8B030D-6E8A-4147-A177-3AD203B41FA5}">
                      <a16:colId xmlns:a16="http://schemas.microsoft.com/office/drawing/2014/main" val="2914485733"/>
                    </a:ext>
                  </a:extLst>
                </a:gridCol>
              </a:tblGrid>
              <a:tr h="232936">
                <a:tc>
                  <a:txBody>
                    <a:bodyPr/>
                    <a:lstStyle/>
                    <a:p>
                      <a:r>
                        <a:rPr lang="en-GB" sz="1100" b="1" u="sng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Directory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u="sng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Typical Contents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76038"/>
                  </a:ext>
                </a:extLst>
              </a:tr>
              <a:tr h="127104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The "root" directory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99935"/>
                  </a:ext>
                </a:extLst>
              </a:tr>
              <a:tr h="110192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/bin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Essential system programs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950799"/>
                  </a:ext>
                </a:extLst>
              </a:tr>
              <a:tr h="119491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/sbin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Superuser system utilities (for performing system administration tasks)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875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/etc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UNIX system configuration and information files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1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en-GB" sz="11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tmp</a:t>
                      </a:r>
                      <a:endParaRPr lang="en-GB" sz="11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Temporary file storage space (can be used by any user)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3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/lib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Program libraries (collections of system calls that can be included in programs by a compiler) for low-level system utilities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25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en-GB" sz="11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usr</a:t>
                      </a:r>
                      <a:endParaRPr lang="en-GB" sz="11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Higher level user programs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3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/home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User home directories containing personal file space for each user. Each directory is named after the login of the user.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41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/dev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Hardware devices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47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/media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Removable hardware devices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4747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/proc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 pseudo-filesystem for each active program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93328"/>
                  </a:ext>
                </a:extLst>
              </a:tr>
            </a:tbl>
          </a:graphicData>
        </a:graphic>
      </p:graphicFrame>
      <p:sp>
        <p:nvSpPr>
          <p:cNvPr id="23" name="Flowchart: Document 22">
            <a:extLst>
              <a:ext uri="{FF2B5EF4-FFF2-40B4-BE49-F238E27FC236}">
                <a16:creationId xmlns:a16="http://schemas.microsoft.com/office/drawing/2014/main" id="{F00BB743-FF82-47DD-9B25-FB1EC11529F3}"/>
              </a:ext>
            </a:extLst>
          </p:cNvPr>
          <p:cNvSpPr/>
          <p:nvPr/>
        </p:nvSpPr>
        <p:spPr>
          <a:xfrm>
            <a:off x="8074027" y="3003054"/>
            <a:ext cx="910924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user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076977-943D-45A1-B32F-B5A6B0B34744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flipH="1">
            <a:off x="8529489" y="2806092"/>
            <a:ext cx="6438" cy="1969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A090933-18C9-435C-88C2-80B46709B5CE}"/>
              </a:ext>
            </a:extLst>
          </p:cNvPr>
          <p:cNvSpPr/>
          <p:nvPr/>
        </p:nvSpPr>
        <p:spPr>
          <a:xfrm rot="5400000">
            <a:off x="9946367" y="1925037"/>
            <a:ext cx="686422" cy="243979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9A9D48-CA97-4EAC-90AB-CA09327A8828}"/>
              </a:ext>
            </a:extLst>
          </p:cNvPr>
          <p:cNvSpPr txBox="1"/>
          <p:nvPr/>
        </p:nvSpPr>
        <p:spPr>
          <a:xfrm>
            <a:off x="6157188" y="4224308"/>
            <a:ext cx="277780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pwd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80428-63F8-48CC-A777-80E3A5113620}"/>
              </a:ext>
            </a:extLst>
          </p:cNvPr>
          <p:cNvSpPr txBox="1"/>
          <p:nvPr/>
        </p:nvSpPr>
        <p:spPr>
          <a:xfrm>
            <a:off x="6057900" y="3784416"/>
            <a:ext cx="5652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Full path of present working directory: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9C960F-1087-488E-95DE-17228BE28059}"/>
              </a:ext>
            </a:extLst>
          </p:cNvPr>
          <p:cNvSpPr txBox="1"/>
          <p:nvPr/>
        </p:nvSpPr>
        <p:spPr>
          <a:xfrm>
            <a:off x="6132942" y="5566335"/>
            <a:ext cx="277780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ls /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76705E-6A28-40B3-ABFD-D3277F33CBF6}"/>
              </a:ext>
            </a:extLst>
          </p:cNvPr>
          <p:cNvSpPr txBox="1"/>
          <p:nvPr/>
        </p:nvSpPr>
        <p:spPr>
          <a:xfrm>
            <a:off x="6057900" y="5121504"/>
            <a:ext cx="5652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Subdirectories of root directory: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388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AD6F2-A14F-40E6-B201-90770114D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76238"/>
          </a:xfrm>
        </p:spPr>
        <p:txBody>
          <a:bodyPr/>
          <a:lstStyle/>
          <a:p>
            <a:r>
              <a:rPr lang="en-US"/>
              <a:t>Let's create a directory where to dump all our txt files, command </a:t>
            </a:r>
            <a:r>
              <a:rPr lang="en-US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A7221-5890-41AA-B03C-EDE797288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Making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A8FF1-50A6-4E45-9638-C7DCBADB15A5}"/>
              </a:ext>
            </a:extLst>
          </p:cNvPr>
          <p:cNvSpPr txBox="1"/>
          <p:nvPr/>
        </p:nvSpPr>
        <p:spPr>
          <a:xfrm>
            <a:off x="838200" y="1365402"/>
            <a:ext cx="854074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mkdir txtfiles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578BC3F-E073-4A1D-84B7-F81C09670004}"/>
              </a:ext>
            </a:extLst>
          </p:cNvPr>
          <p:cNvSpPr txBox="1">
            <a:spLocks/>
          </p:cNvSpPr>
          <p:nvPr/>
        </p:nvSpPr>
        <p:spPr>
          <a:xfrm>
            <a:off x="457199" y="2514405"/>
            <a:ext cx="11233149" cy="85596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Notice how directories get different colors in the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/>
              <a:t> output?</a:t>
            </a:r>
          </a:p>
          <a:p>
            <a:r>
              <a:rPr lang="en-US"/>
              <a:t>Let's move there all our files (the "/" is unnecessary, but it helps reminding us that me are moving files to a directory):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DE69-AFCF-4EC2-9932-8192413BEFAC}"/>
              </a:ext>
            </a:extLst>
          </p:cNvPr>
          <p:cNvSpPr txBox="1"/>
          <p:nvPr/>
        </p:nvSpPr>
        <p:spPr>
          <a:xfrm>
            <a:off x="723900" y="3810000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mv *.txt txtfiles/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6C2B56-D2F4-457B-8873-31BE4F58B7F9}"/>
              </a:ext>
            </a:extLst>
          </p:cNvPr>
          <p:cNvSpPr txBox="1">
            <a:spLocks/>
          </p:cNvSpPr>
          <p:nvPr/>
        </p:nvSpPr>
        <p:spPr>
          <a:xfrm>
            <a:off x="457199" y="4636631"/>
            <a:ext cx="11233149" cy="85596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copy the </a:t>
            </a:r>
            <a:r>
              <a:rPr lang="en-US" i="1" dirty="0" err="1"/>
              <a:t>myoglobins.fa</a:t>
            </a:r>
            <a:r>
              <a:rPr lang="en-US" dirty="0"/>
              <a:t> file there instead (it's a text file, but with a FASTA extension):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55F42-FA1B-4EB8-9ECD-C7A5B808F7CE}"/>
              </a:ext>
            </a:extLst>
          </p:cNvPr>
          <p:cNvSpPr txBox="1"/>
          <p:nvPr/>
        </p:nvSpPr>
        <p:spPr>
          <a:xfrm>
            <a:off x="739774" y="5492495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cp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txtfiles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310078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75E14-F773-4969-BB9F-A54BE7AA3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Showing the contents of a directory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4719D46-3556-4FAB-94F9-F72F95AD32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76238"/>
          </a:xfrm>
        </p:spPr>
        <p:txBody>
          <a:bodyPr/>
          <a:lstStyle/>
          <a:p>
            <a:r>
              <a:rPr lang="en-US"/>
              <a:t>We use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/>
              <a:t> to visualize the contents of a directory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E860A-FB11-49D9-A32B-0CD0A1F49C60}"/>
              </a:ext>
            </a:extLst>
          </p:cNvPr>
          <p:cNvSpPr txBox="1"/>
          <p:nvPr/>
        </p:nvSpPr>
        <p:spPr>
          <a:xfrm>
            <a:off x="838200" y="1367366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txtfiles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4FB6B2E-8709-4C60-85E2-4B9E2FD0C31C}"/>
              </a:ext>
            </a:extLst>
          </p:cNvPr>
          <p:cNvSpPr txBox="1">
            <a:spLocks/>
          </p:cNvSpPr>
          <p:nvPr/>
        </p:nvSpPr>
        <p:spPr>
          <a:xfrm>
            <a:off x="527051" y="2030790"/>
            <a:ext cx="11233149" cy="57623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use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ls -d</a:t>
            </a:r>
            <a:r>
              <a:rPr lang="en-US"/>
              <a:t> to visualize only if a directory exists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135BC-449B-461F-ACAF-DB476EF6435D}"/>
              </a:ext>
            </a:extLst>
          </p:cNvPr>
          <p:cNvSpPr txBox="1"/>
          <p:nvPr/>
        </p:nvSpPr>
        <p:spPr>
          <a:xfrm>
            <a:off x="838200" y="2561443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ls -d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txtfiles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828D9A1-4F4C-4FA1-B3EC-0EE8ECD5B60D}"/>
              </a:ext>
            </a:extLst>
          </p:cNvPr>
          <p:cNvSpPr txBox="1">
            <a:spLocks/>
          </p:cNvSpPr>
          <p:nvPr/>
        </p:nvSpPr>
        <p:spPr>
          <a:xfrm>
            <a:off x="527051" y="3272921"/>
            <a:ext cx="11233149" cy="57623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can combine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/>
              <a:t> with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/>
              <a:t> options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2AF34-AD91-4AC3-A73D-D440794BA3C0}"/>
              </a:ext>
            </a:extLst>
          </p:cNvPr>
          <p:cNvSpPr txBox="1"/>
          <p:nvPr/>
        </p:nvSpPr>
        <p:spPr>
          <a:xfrm>
            <a:off x="838200" y="3803574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ls -dl txtfiles/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4090738-15A7-4FCD-A0C2-1FF9CBBE3BE3}"/>
              </a:ext>
            </a:extLst>
          </p:cNvPr>
          <p:cNvSpPr txBox="1">
            <a:spLocks/>
          </p:cNvSpPr>
          <p:nvPr/>
        </p:nvSpPr>
        <p:spPr>
          <a:xfrm>
            <a:off x="479425" y="4489652"/>
            <a:ext cx="11233149" cy="57623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Notice the output of ls -l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C0602-3605-474E-B5DD-86FD30F900EA}"/>
              </a:ext>
            </a:extLst>
          </p:cNvPr>
          <p:cNvSpPr txBox="1"/>
          <p:nvPr/>
        </p:nvSpPr>
        <p:spPr>
          <a:xfrm>
            <a:off x="790574" y="5020305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ls -l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C5B041-EBE2-48CC-9893-5A667CC4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706383"/>
            <a:ext cx="5931872" cy="9272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BFF5BE-233C-4FF9-879C-8EABA86E75EB}"/>
              </a:ext>
            </a:extLst>
          </p:cNvPr>
          <p:cNvSpPr/>
          <p:nvPr/>
        </p:nvSpPr>
        <p:spPr>
          <a:xfrm>
            <a:off x="2475807" y="5590843"/>
            <a:ext cx="1105593" cy="10427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489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6B9B-7730-4DCF-9EBE-AC2AFCA8F0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Finally, we can Change Directory with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</a:p>
        </p:txBody>
      </p:sp>
      <p:pic>
        <p:nvPicPr>
          <p:cNvPr id="4" name="Picture 3" descr="Image result for obi wan kenobi larger world first step">
            <a:extLst>
              <a:ext uri="{FF2B5EF4-FFF2-40B4-BE49-F238E27FC236}">
                <a16:creationId xmlns:a16="http://schemas.microsoft.com/office/drawing/2014/main" id="{960644EE-DB41-499D-A08D-520309F22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1828800"/>
            <a:ext cx="5690267" cy="3552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6968B-966E-4E1D-B254-83EC564C6269}"/>
              </a:ext>
            </a:extLst>
          </p:cNvPr>
          <p:cNvSpPr txBox="1"/>
          <p:nvPr/>
        </p:nvSpPr>
        <p:spPr>
          <a:xfrm>
            <a:off x="3911933" y="1029927"/>
            <a:ext cx="35052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txtfiles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7" name="Picture 6" descr="Image result for tab key">
            <a:extLst>
              <a:ext uri="{FF2B5EF4-FFF2-40B4-BE49-F238E27FC236}">
                <a16:creationId xmlns:a16="http://schemas.microsoft.com/office/drawing/2014/main" id="{3C44B498-4903-43FB-A556-C4A0F7A045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3163094"/>
            <a:ext cx="134493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F7B120-10FC-4168-A3A1-E5371D496CA6}"/>
              </a:ext>
            </a:extLst>
          </p:cNvPr>
          <p:cNvSpPr txBox="1"/>
          <p:nvPr/>
        </p:nvSpPr>
        <p:spPr>
          <a:xfrm>
            <a:off x="9372600" y="4080265"/>
            <a:ext cx="198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entury Gothic" panose="020B0502020202020204" pitchFamily="34" charset="0"/>
              </a:rPr>
              <a:t>TAB is your friend!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0944A4-468C-488C-A68A-4440ABAD8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232" y="5882530"/>
            <a:ext cx="2514600" cy="6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754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FA137-55E5-4EFF-B703-AE53B21B4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497287"/>
          </a:xfrm>
        </p:spPr>
        <p:txBody>
          <a:bodyPr/>
          <a:lstStyle/>
          <a:p>
            <a:r>
              <a:rPr lang="en-US" sz="2800"/>
              <a:t>Navigating directories is the hardest for Bioinformatics newbies</a:t>
            </a:r>
          </a:p>
          <a:p>
            <a:endParaRPr lang="en-US" sz="2800"/>
          </a:p>
          <a:p>
            <a:r>
              <a:rPr lang="en-US" sz="2800"/>
              <a:t>Always remember, if you are lost:</a:t>
            </a:r>
          </a:p>
          <a:p>
            <a:pPr lvl="1"/>
            <a:r>
              <a:rPr lang="en-US" sz="3200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800"/>
              <a:t> will tell you in which directory you are</a:t>
            </a:r>
          </a:p>
          <a:p>
            <a:pPr lvl="1"/>
            <a:endParaRPr lang="en-US" sz="2800"/>
          </a:p>
          <a:p>
            <a:pPr lvl="1"/>
            <a:r>
              <a:rPr lang="en-US" sz="3200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800"/>
              <a:t> will tell you the contents of the current directory</a:t>
            </a:r>
          </a:p>
          <a:p>
            <a:pPr lvl="1"/>
            <a:endParaRPr lang="en-US" sz="2800"/>
          </a:p>
          <a:p>
            <a:pPr lvl="1"/>
            <a:r>
              <a:rPr lang="en-US" sz="3200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800"/>
              <a:t> by itself will bring you back to your home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B3E0-17D9-429D-8D49-700F51C6B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Navigating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92793-1E25-4EEE-B4BF-6550986604D0}"/>
              </a:ext>
            </a:extLst>
          </p:cNvPr>
          <p:cNvSpPr txBox="1"/>
          <p:nvPr/>
        </p:nvSpPr>
        <p:spPr>
          <a:xfrm>
            <a:off x="431800" y="5314604"/>
            <a:ext cx="8540749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pwd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/home/user</a:t>
            </a:r>
          </a:p>
        </p:txBody>
      </p:sp>
      <p:pic>
        <p:nvPicPr>
          <p:cNvPr id="30722" name="Picture 2" descr="Lost Forest Clip Art - Royalty Free - GoGraph">
            <a:extLst>
              <a:ext uri="{FF2B5EF4-FFF2-40B4-BE49-F238E27FC236}">
                <a16:creationId xmlns:a16="http://schemas.microsoft.com/office/drawing/2014/main" id="{B23E5688-A249-4A4F-9475-99A549E8A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7"/>
          <a:stretch/>
        </p:blipFill>
        <p:spPr bwMode="auto">
          <a:xfrm>
            <a:off x="9660885" y="1524000"/>
            <a:ext cx="2004064" cy="189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3854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4A1DC9-92C2-4D0C-91D4-91BD9A19F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058887"/>
          </a:xfrm>
        </p:spPr>
        <p:txBody>
          <a:bodyPr/>
          <a:lstStyle/>
          <a:p>
            <a:r>
              <a:rPr lang="en-US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/>
              <a:t> can be used to change directory using</a:t>
            </a:r>
          </a:p>
          <a:p>
            <a:pPr lvl="1"/>
            <a:r>
              <a:rPr lang="en-US"/>
              <a:t>Absolute path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Relative 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D8620-4530-4D62-AA7F-5A0D1736B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Navigating Directories - more tricks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A86E4-E2C5-4116-BA35-650ACA21DC89}"/>
              </a:ext>
            </a:extLst>
          </p:cNvPr>
          <p:cNvSpPr txBox="1"/>
          <p:nvPr/>
        </p:nvSpPr>
        <p:spPr>
          <a:xfrm>
            <a:off x="1143000" y="1676400"/>
            <a:ext cx="85407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 /var/log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8FD9E-6D00-41E7-A68B-8477846F5723}"/>
              </a:ext>
            </a:extLst>
          </p:cNvPr>
          <p:cNvSpPr txBox="1"/>
          <p:nvPr/>
        </p:nvSpPr>
        <p:spPr>
          <a:xfrm>
            <a:off x="1142999" y="2974320"/>
            <a:ext cx="854074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 /var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 log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65BEB98-5343-4CD7-B864-1D9C3EFDE3E9}"/>
              </a:ext>
            </a:extLst>
          </p:cNvPr>
          <p:cNvSpPr txBox="1">
            <a:spLocks/>
          </p:cNvSpPr>
          <p:nvPr/>
        </p:nvSpPr>
        <p:spPr>
          <a:xfrm>
            <a:off x="527051" y="4152157"/>
            <a:ext cx="11233149" cy="57224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 can use the two-dots </a:t>
            </a:r>
            <a:r>
              <a:rPr lang="en-US" b="1"/>
              <a:t>..</a:t>
            </a:r>
            <a:r>
              <a:rPr lang="en-US"/>
              <a:t> to go up one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BEFF-E69C-44C9-9030-5F7B4D27EB92}"/>
              </a:ext>
            </a:extLst>
          </p:cNvPr>
          <p:cNvSpPr txBox="1"/>
          <p:nvPr/>
        </p:nvSpPr>
        <p:spPr>
          <a:xfrm>
            <a:off x="1142998" y="4724401"/>
            <a:ext cx="854074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 /opt/google/chrome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 ..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/opt/google</a:t>
            </a:r>
          </a:p>
        </p:txBody>
      </p:sp>
    </p:spTree>
    <p:extLst>
      <p:ext uri="{BB962C8B-B14F-4D97-AF65-F5344CB8AC3E}">
        <p14:creationId xmlns:p14="http://schemas.microsoft.com/office/powerpoint/2010/main" val="88169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B7076-8552-4238-839B-9F5968D6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36272"/>
            <a:ext cx="9067800" cy="392172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8C38E8-1095-442B-BC0B-D9CDDE3CE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1"/>
              <a:t>Best way to start teaching Unix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786684-A445-421D-8C2D-D59040DED1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051" y="1286170"/>
            <a:ext cx="11233149" cy="1685629"/>
          </a:xfrm>
        </p:spPr>
        <p:txBody>
          <a:bodyPr/>
          <a:lstStyle/>
          <a:p>
            <a:r>
              <a:rPr lang="en-US" dirty="0"/>
              <a:t>COCALC offers also online emulators for Python, Octave, etc.</a:t>
            </a:r>
          </a:p>
          <a:p>
            <a:r>
              <a:rPr lang="en-US" dirty="0"/>
              <a:t>The current version of COCALC offers online Ubuntu emulator</a:t>
            </a:r>
          </a:p>
          <a:p>
            <a:r>
              <a:rPr lang="en-US" dirty="0"/>
              <a:t>This Ubuntu is </a:t>
            </a:r>
            <a:r>
              <a:rPr lang="en-US" b="1" i="1" dirty="0"/>
              <a:t>designed for Bioinformatics</a:t>
            </a:r>
            <a:r>
              <a:rPr lang="en-US" dirty="0"/>
              <a:t>: it means that I asked them to install some useful programs for you! ;-)</a:t>
            </a:r>
          </a:p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https://cocalc.com/features/linux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63A1B-F130-4AB0-955E-D08F24FD1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Online Way</a:t>
            </a:r>
          </a:p>
        </p:txBody>
      </p:sp>
      <p:pic>
        <p:nvPicPr>
          <p:cNvPr id="1030" name="Picture 6" descr="SageMathCloud is Now CoCalc › CoCalc Blog">
            <a:extLst>
              <a:ext uri="{FF2B5EF4-FFF2-40B4-BE49-F238E27FC236}">
                <a16:creationId xmlns:a16="http://schemas.microsoft.com/office/drawing/2014/main" id="{DCA6ECD6-656D-4755-8EE8-F3BEFC930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t="6612" r="7791" b="4145"/>
          <a:stretch/>
        </p:blipFill>
        <p:spPr bwMode="auto">
          <a:xfrm>
            <a:off x="9601200" y="163043"/>
            <a:ext cx="1905000" cy="149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1B0E188-BBDC-46C6-81BF-72BE527026F9}"/>
              </a:ext>
            </a:extLst>
          </p:cNvPr>
          <p:cNvSpPr/>
          <p:nvPr/>
        </p:nvSpPr>
        <p:spPr>
          <a:xfrm>
            <a:off x="4343400" y="6174904"/>
            <a:ext cx="1676400" cy="683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098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38FDB-7306-4604-9F55-ABB8913286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665357"/>
          </a:xfrm>
        </p:spPr>
        <p:txBody>
          <a:bodyPr/>
          <a:lstStyle/>
          <a:p>
            <a:r>
              <a:rPr lang="en-US" dirty="0"/>
              <a:t>Using the command 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dirty="0"/>
              <a:t> and option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-name</a:t>
            </a:r>
          </a:p>
          <a:p>
            <a:r>
              <a:rPr lang="en-US" dirty="0"/>
              <a:t>Usage: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find WHERE -name PATTERN</a:t>
            </a:r>
          </a:p>
          <a:p>
            <a:r>
              <a:rPr lang="en-US" dirty="0"/>
              <a:t>To find all FASTA files in our home directory: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37E5B-DDBD-4ABA-8341-936844F77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Finding files in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B72A3-A303-4E33-84B1-B61B32E79661}"/>
              </a:ext>
            </a:extLst>
          </p:cNvPr>
          <p:cNvSpPr txBox="1"/>
          <p:nvPr/>
        </p:nvSpPr>
        <p:spPr>
          <a:xfrm>
            <a:off x="527050" y="2384565"/>
            <a:ext cx="854074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find /home/user -name '*.fa'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/home/user/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/home/user/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/home/user/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txtfiles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9858852-F334-4E41-85F6-A84CCD0068C6}"/>
              </a:ext>
            </a:extLst>
          </p:cNvPr>
          <p:cNvSpPr txBox="1">
            <a:spLocks/>
          </p:cNvSpPr>
          <p:nvPr/>
        </p:nvSpPr>
        <p:spPr>
          <a:xfrm>
            <a:off x="479425" y="4533157"/>
            <a:ext cx="11233149" cy="9920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While ".." means up one level, "." means this directory</a:t>
            </a:r>
          </a:p>
          <a:p>
            <a:r>
              <a:rPr lang="en-US"/>
              <a:t>It can be used to make find shorter (if you look for files in the current dir)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88BF3-CFBC-4D0F-B7D4-3EBDEB75911B}"/>
              </a:ext>
            </a:extLst>
          </p:cNvPr>
          <p:cNvSpPr txBox="1"/>
          <p:nvPr/>
        </p:nvSpPr>
        <p:spPr>
          <a:xfrm>
            <a:off x="527050" y="5544233"/>
            <a:ext cx="854074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find . -name '*.fa'</a:t>
            </a:r>
          </a:p>
        </p:txBody>
      </p:sp>
    </p:spTree>
    <p:extLst>
      <p:ext uri="{BB962C8B-B14F-4D97-AF65-F5344CB8AC3E}">
        <p14:creationId xmlns:p14="http://schemas.microsoft.com/office/powerpoint/2010/main" val="39078079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1C279-A8ED-4C58-8F16-A61AA444B4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487887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Try to create the directory </a:t>
            </a:r>
            <a:r>
              <a:rPr lang="en-GB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/home/user/good/morning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with </a:t>
            </a:r>
            <a:r>
              <a:rPr lang="en-GB" dirty="0" err="1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mkdir</a:t>
            </a:r>
            <a:endParaRPr lang="en-US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What is the option for making intermediate directories as required, so that you can create, e.g. </a:t>
            </a:r>
            <a:r>
              <a:rPr lang="en-GB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/home/user/good/morning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with a single command (i.e. without creating /home/user/good first)?</a:t>
            </a:r>
          </a:p>
          <a:p>
            <a:pPr marL="800100" lvl="1" indent="-342900" algn="just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Hint: Refer to the </a:t>
            </a:r>
            <a:r>
              <a:rPr lang="en-GB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page for </a:t>
            </a:r>
            <a:r>
              <a:rPr lang="en-GB" dirty="0" err="1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mkdir</a:t>
            </a:r>
            <a:endParaRPr lang="en-US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 the option from the previous exercise to make the directory </a:t>
            </a:r>
            <a:r>
              <a:rPr lang="en-GB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/home/user/bad/morning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with a single command</a:t>
            </a:r>
            <a:endParaRPr lang="en-US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By piping the output of </a:t>
            </a:r>
            <a:r>
              <a:rPr lang="en-GB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GB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grep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list everything that contains the letter “o” in the </a:t>
            </a:r>
            <a:r>
              <a:rPr lang="en-GB" dirty="0" err="1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txtfiles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directory you created before.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Hint: if you are </a:t>
            </a:r>
            <a:r>
              <a:rPr lang="en-GB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already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correct folder, </a:t>
            </a:r>
            <a:r>
              <a:rPr lang="en-GB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is enough (i.e. without specifying </a:t>
            </a:r>
            <a:r>
              <a:rPr lang="en-GB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ls /home/user/</a:t>
            </a:r>
            <a:r>
              <a:rPr lang="en-GB" dirty="0" err="1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txtfiles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D92F-5380-4F14-AE53-7876D3841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982728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091EE8-FBD5-4754-B0D0-B4474A9DFE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451" y="1219200"/>
            <a:ext cx="11233149" cy="576238"/>
          </a:xfrm>
        </p:spPr>
        <p:txBody>
          <a:bodyPr/>
          <a:lstStyle/>
          <a:p>
            <a:r>
              <a:rPr lang="en-US"/>
              <a:t>Easy, we will just use </a:t>
            </a:r>
            <a:r>
              <a:rPr lang="en-US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/>
              <a:t>, as for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81A35-F956-4CD9-B4A7-D6AC3EFCA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Renaming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8DD95-CB7D-4FC1-A5C7-BEDD17D307A8}"/>
              </a:ext>
            </a:extLst>
          </p:cNvPr>
          <p:cNvSpPr txBox="1"/>
          <p:nvPr/>
        </p:nvSpPr>
        <p:spPr>
          <a:xfrm>
            <a:off x="527051" y="2057400"/>
            <a:ext cx="854074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wrong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mv wrong/ right/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 wrong/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-bash: cd: wrong: No such file or directory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 right/</a:t>
            </a:r>
          </a:p>
        </p:txBody>
      </p:sp>
    </p:spTree>
    <p:extLst>
      <p:ext uri="{BB962C8B-B14F-4D97-AF65-F5344CB8AC3E}">
        <p14:creationId xmlns:p14="http://schemas.microsoft.com/office/powerpoint/2010/main" val="40450188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0D9D3C-5286-485F-867F-E8D94163D6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06275"/>
          </a:xfrm>
        </p:spPr>
        <p:txBody>
          <a:bodyPr/>
          <a:lstStyle/>
          <a:p>
            <a:r>
              <a:rPr lang="en-US"/>
              <a:t>Less easy than for files. Let's try to clone the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/>
              <a:t> directory into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newtest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B19D3-BF22-42EB-AA6F-0FD823935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Copying 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769E1-579E-4B04-9500-4855454687F9}"/>
              </a:ext>
            </a:extLst>
          </p:cNvPr>
          <p:cNvSpPr txBox="1"/>
          <p:nvPr/>
        </p:nvSpPr>
        <p:spPr>
          <a:xfrm>
            <a:off x="527051" y="1417746"/>
            <a:ext cx="1123314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 test/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touch filea.txt fileb.txt filec.txt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cp test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newtest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cp: -r not specified; omitting directory 'test'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46E533A-47F5-46F0-A3D4-34150C96A282}"/>
              </a:ext>
            </a:extLst>
          </p:cNvPr>
          <p:cNvSpPr txBox="1">
            <a:spLocks/>
          </p:cNvSpPr>
          <p:nvPr/>
        </p:nvSpPr>
        <p:spPr>
          <a:xfrm>
            <a:off x="527051" y="4724400"/>
            <a:ext cx="11233149" cy="57623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OK let's use </a:t>
            </a:r>
            <a:r>
              <a:rPr lang="en-US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-r</a:t>
            </a:r>
            <a:r>
              <a:rPr lang="en-US"/>
              <a:t> then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51E9A-8739-4554-8CEC-40192399ED81}"/>
              </a:ext>
            </a:extLst>
          </p:cNvPr>
          <p:cNvSpPr txBox="1"/>
          <p:nvPr/>
        </p:nvSpPr>
        <p:spPr>
          <a:xfrm>
            <a:off x="565151" y="5178644"/>
            <a:ext cx="4464049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cp -r test newtest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ll test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ll newtest</a:t>
            </a:r>
          </a:p>
        </p:txBody>
      </p:sp>
    </p:spTree>
    <p:extLst>
      <p:ext uri="{BB962C8B-B14F-4D97-AF65-F5344CB8AC3E}">
        <p14:creationId xmlns:p14="http://schemas.microsoft.com/office/powerpoint/2010/main" val="9709331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0D9D3C-5286-485F-867F-E8D94163D6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74439"/>
            <a:ext cx="11233149" cy="915887"/>
          </a:xfrm>
        </p:spPr>
        <p:txBody>
          <a:bodyPr/>
          <a:lstStyle/>
          <a:p>
            <a:r>
              <a:rPr lang="en-US"/>
              <a:t>The </a:t>
            </a:r>
            <a:r>
              <a:rPr lang="en-US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/>
              <a:t> won't work, here it is definitely more difficult than for files</a:t>
            </a:r>
          </a:p>
          <a:p>
            <a:r>
              <a:rPr lang="en-US"/>
              <a:t>This difficulty is </a:t>
            </a:r>
            <a:r>
              <a:rPr lang="en-US" i="1"/>
              <a:t>by design</a:t>
            </a:r>
            <a:r>
              <a:rPr lang="en-US"/>
              <a:t>: deleting entire directories can be catastrophic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B19D3-BF22-42EB-AA6F-0FD823935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Deleting Directories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F4A56-5F05-4AC9-82DE-B552E095D0E0}"/>
              </a:ext>
            </a:extLst>
          </p:cNvPr>
          <p:cNvSpPr txBox="1"/>
          <p:nvPr/>
        </p:nvSpPr>
        <p:spPr>
          <a:xfrm>
            <a:off x="479425" y="1583243"/>
            <a:ext cx="11233149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rm test/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rm: cannot remove 'test': Is a directory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A36D64B-2196-4811-B954-43923433176A}"/>
              </a:ext>
            </a:extLst>
          </p:cNvPr>
          <p:cNvSpPr txBox="1">
            <a:spLocks/>
          </p:cNvSpPr>
          <p:nvPr/>
        </p:nvSpPr>
        <p:spPr>
          <a:xfrm>
            <a:off x="527051" y="3107245"/>
            <a:ext cx="11233149" cy="418405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OK let's try </a:t>
            </a:r>
            <a:r>
              <a:rPr lang="en-US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/>
              <a:t> then, but it will work only on </a:t>
            </a:r>
            <a:r>
              <a:rPr lang="en-US" i="1"/>
              <a:t>empty</a:t>
            </a:r>
            <a:r>
              <a:rPr lang="en-US"/>
              <a:t> directories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AE924-1B72-4C18-AA71-408E993F0A41}"/>
              </a:ext>
            </a:extLst>
          </p:cNvPr>
          <p:cNvSpPr txBox="1"/>
          <p:nvPr/>
        </p:nvSpPr>
        <p:spPr>
          <a:xfrm>
            <a:off x="527051" y="3531050"/>
            <a:ext cx="1123314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rmdir test/</a:t>
            </a:r>
          </a:p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rmdir: failed to remove 'test': Directory not empty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D1C8546-3F67-4878-BEF4-3755CE05D90A}"/>
              </a:ext>
            </a:extLst>
          </p:cNvPr>
          <p:cNvSpPr txBox="1">
            <a:spLocks/>
          </p:cNvSpPr>
          <p:nvPr/>
        </p:nvSpPr>
        <p:spPr>
          <a:xfrm>
            <a:off x="527050" y="4523926"/>
            <a:ext cx="11233149" cy="418405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This solution will usually work but it is </a:t>
            </a:r>
            <a:r>
              <a:rPr lang="en-US" b="1" i="1">
                <a:solidFill>
                  <a:srgbClr val="FF0000"/>
                </a:solidFill>
              </a:rPr>
              <a:t>dangerous</a:t>
            </a:r>
            <a:r>
              <a:rPr lang="en-US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7D323-22A0-4DF9-97F2-99F9770B7AB0}"/>
              </a:ext>
            </a:extLst>
          </p:cNvPr>
          <p:cNvSpPr txBox="1"/>
          <p:nvPr/>
        </p:nvSpPr>
        <p:spPr>
          <a:xfrm>
            <a:off x="552450" y="5013147"/>
            <a:ext cx="35115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rm -rf test/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BF87181-DA20-4C1A-96F4-A61198CEFEE6}"/>
              </a:ext>
            </a:extLst>
          </p:cNvPr>
          <p:cNvSpPr txBox="1">
            <a:spLocks/>
          </p:cNvSpPr>
          <p:nvPr/>
        </p:nvSpPr>
        <p:spPr>
          <a:xfrm>
            <a:off x="479425" y="5622440"/>
            <a:ext cx="11233149" cy="418405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Read about the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  <a:r>
              <a:rPr lang="en-US"/>
              <a:t>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en-US"/>
              <a:t> options of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BAEFB-D39C-458E-83B9-94D1D862AB0A}"/>
              </a:ext>
            </a:extLst>
          </p:cNvPr>
          <p:cNvSpPr txBox="1"/>
          <p:nvPr/>
        </p:nvSpPr>
        <p:spPr>
          <a:xfrm>
            <a:off x="552450" y="6111251"/>
            <a:ext cx="35115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man rm</a:t>
            </a:r>
          </a:p>
        </p:txBody>
      </p:sp>
      <p:pic>
        <p:nvPicPr>
          <p:cNvPr id="13" name="Picture 12" descr="images/figures/spider_man">
            <a:extLst>
              <a:ext uri="{FF2B5EF4-FFF2-40B4-BE49-F238E27FC236}">
                <a16:creationId xmlns:a16="http://schemas.microsoft.com/office/drawing/2014/main" id="{0580E5E4-52FE-4399-81D0-8FCB2FDE3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645207"/>
            <a:ext cx="2952686" cy="166216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E4EEC4-D7FC-41EC-99D0-D0A8F35DE132}"/>
              </a:ext>
            </a:extLst>
          </p:cNvPr>
          <p:cNvSpPr txBox="1"/>
          <p:nvPr/>
        </p:nvSpPr>
        <p:spPr>
          <a:xfrm>
            <a:off x="8408988" y="6310366"/>
            <a:ext cx="3783012" cy="5431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Spiderman understands how to use the power of </a:t>
            </a:r>
            <a:r>
              <a:rPr lang="en-GB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 -rf</a:t>
            </a: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responsibly. Be like Spiderman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6048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FA51B2-9565-4246-81E4-16BBE6DA3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373087"/>
          </a:xfrm>
        </p:spPr>
        <p:txBody>
          <a:bodyPr/>
          <a:lstStyle/>
          <a:p>
            <a:r>
              <a:rPr lang="en-US"/>
              <a:t>Sometimes we want to search for something in all directories, recursively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/>
              <a:t> needs an extra option for that</a:t>
            </a:r>
          </a:p>
          <a:p>
            <a:r>
              <a:rPr lang="en-US"/>
              <a:t>Let's try to find the word </a:t>
            </a:r>
            <a:r>
              <a:rPr lang="en-US" i="1"/>
              <a:t>Mammuthus</a:t>
            </a:r>
            <a:r>
              <a:rPr lang="en-US"/>
              <a:t> in files located in subdirectories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329EF-5B0B-4674-AFAC-296086851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Grepping in Subdirectories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7B5ED-C484-494A-B284-D8ABF22CA318}"/>
              </a:ext>
            </a:extLst>
          </p:cNvPr>
          <p:cNvSpPr txBox="1"/>
          <p:nvPr/>
        </p:nvSpPr>
        <p:spPr>
          <a:xfrm>
            <a:off x="609600" y="2247900"/>
            <a:ext cx="1123314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cd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species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echo "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Mammuthus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primigenius" &gt; species/file.txt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cp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species/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"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Mammuthus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 species/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grep: .: Is a directory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C0D6809-0BD4-4E10-B3E5-4E88760718E0}"/>
              </a:ext>
            </a:extLst>
          </p:cNvPr>
          <p:cNvSpPr txBox="1">
            <a:spLocks/>
          </p:cNvSpPr>
          <p:nvPr/>
        </p:nvSpPr>
        <p:spPr>
          <a:xfrm>
            <a:off x="565151" y="5236933"/>
            <a:ext cx="11233149" cy="52274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need the -r (recursive) option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B86DA-4D53-4126-A594-D0D504A33D49}"/>
              </a:ext>
            </a:extLst>
          </p:cNvPr>
          <p:cNvSpPr txBox="1"/>
          <p:nvPr/>
        </p:nvSpPr>
        <p:spPr>
          <a:xfrm>
            <a:off x="565151" y="5759677"/>
            <a:ext cx="112331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-r "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Mammuthus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 species/</a:t>
            </a:r>
          </a:p>
        </p:txBody>
      </p:sp>
    </p:spTree>
    <p:extLst>
      <p:ext uri="{BB962C8B-B14F-4D97-AF65-F5344CB8AC3E}">
        <p14:creationId xmlns:p14="http://schemas.microsoft.com/office/powerpoint/2010/main" val="18776639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2D94A7-B6E7-4743-9DB6-863AC092F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296887"/>
          </a:xfrm>
        </p:spPr>
        <p:txBody>
          <a:bodyPr/>
          <a:lstStyle/>
          <a:p>
            <a:r>
              <a:rPr lang="en-US"/>
              <a:t>Imagine that you don't know if a word is capitalized</a:t>
            </a:r>
          </a:p>
          <a:p>
            <a:pPr lvl="1"/>
            <a:r>
              <a:rPr lang="en-US"/>
              <a:t>Was it "mammuthus" or "MAMMUTHUS" or "Mammuthus"?</a:t>
            </a:r>
          </a:p>
          <a:p>
            <a:r>
              <a:rPr lang="en-US"/>
              <a:t>You can force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/>
              <a:t>to be </a:t>
            </a:r>
            <a:r>
              <a:rPr lang="en-US" i="1" u="sng"/>
              <a:t>case-insensitive</a:t>
            </a:r>
            <a:r>
              <a:rPr lang="en-US"/>
              <a:t> with the </a:t>
            </a:r>
            <a:r>
              <a:rPr lang="en-US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-i</a:t>
            </a:r>
            <a:r>
              <a:rPr lang="en-US"/>
              <a:t>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5BE00-4742-447C-AE0D-B71C4E76A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Another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/>
              <a:t> option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3E209-A904-4C39-8978-F55E17E4C7FD}"/>
              </a:ext>
            </a:extLst>
          </p:cNvPr>
          <p:cNvSpPr txBox="1"/>
          <p:nvPr/>
        </p:nvSpPr>
        <p:spPr>
          <a:xfrm>
            <a:off x="565151" y="2349625"/>
            <a:ext cx="112331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-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mAmMuThUs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 species/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1FF49-04D4-4623-82BA-F6A3A1A0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45" y="3336492"/>
            <a:ext cx="4268772" cy="2530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43741-0437-4FF9-B343-EEF82A615E7C}"/>
              </a:ext>
            </a:extLst>
          </p:cNvPr>
          <p:cNvSpPr txBox="1"/>
          <p:nvPr/>
        </p:nvSpPr>
        <p:spPr>
          <a:xfrm>
            <a:off x="2868079" y="5946830"/>
            <a:ext cx="6143104" cy="38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Spongebob needs the case-insensitive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grep -i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924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EF3EBE-F1E8-46B9-9018-76B0E8A4D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792687"/>
          </a:xfrm>
        </p:spPr>
        <p:txBody>
          <a:bodyPr/>
          <a:lstStyle/>
          <a:p>
            <a:r>
              <a:rPr lang="en-US" sz="3200"/>
              <a:t>Make a directory </a:t>
            </a:r>
            <a:r>
              <a:rPr lang="en-US" sz="3200" i="1"/>
              <a:t>foo</a:t>
            </a:r>
            <a:r>
              <a:rPr lang="en-US" sz="3200"/>
              <a:t> with a subdirectory </a:t>
            </a:r>
            <a:r>
              <a:rPr lang="en-US" sz="3200" i="1"/>
              <a:t>bar</a:t>
            </a:r>
            <a:r>
              <a:rPr lang="en-US" sz="3200"/>
              <a:t>, then rename the subdirectory to </a:t>
            </a:r>
            <a:r>
              <a:rPr lang="en-US" sz="3200" i="1"/>
              <a:t>baz</a:t>
            </a:r>
          </a:p>
          <a:p>
            <a:endParaRPr lang="en-US" sz="3200"/>
          </a:p>
          <a:p>
            <a:r>
              <a:rPr lang="en-US" sz="3200"/>
              <a:t>Copy all the files in txtfiles, with directory, into </a:t>
            </a:r>
            <a:r>
              <a:rPr lang="en-US" sz="3200" i="1"/>
              <a:t>baz</a:t>
            </a:r>
          </a:p>
          <a:p>
            <a:endParaRPr lang="en-US" sz="3200"/>
          </a:p>
          <a:p>
            <a:r>
              <a:rPr lang="en-US" sz="3200"/>
              <a:t>Copy all the files in txtfiles, without directory, into </a:t>
            </a:r>
            <a:r>
              <a:rPr lang="en-US" sz="3200" i="1"/>
              <a:t>bar</a:t>
            </a:r>
          </a:p>
          <a:p>
            <a:endParaRPr lang="en-US" sz="3200"/>
          </a:p>
          <a:p>
            <a:r>
              <a:rPr lang="en-US" sz="3200"/>
              <a:t>Remove </a:t>
            </a:r>
            <a:r>
              <a:rPr lang="en-US" sz="3200" i="1"/>
              <a:t>foo</a:t>
            </a:r>
            <a:r>
              <a:rPr lang="en-US" sz="3200"/>
              <a:t> and everything in it using a single command</a:t>
            </a:r>
          </a:p>
          <a:p>
            <a:endParaRPr lang="en-US" sz="3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4132-E68A-4FDF-AAEA-2909137C3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606762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916FF-AAD5-4500-B151-42134C408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Commands Recap of Section 4 (Directories)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76E68E-F5DA-4732-B65F-E3C39AAA7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408257"/>
              </p:ext>
            </p:extLst>
          </p:nvPr>
        </p:nvGraphicFramePr>
        <p:xfrm>
          <a:off x="275431" y="1295400"/>
          <a:ext cx="11641137" cy="4674870"/>
        </p:xfrm>
        <a:graphic>
          <a:graphicData uri="http://schemas.openxmlformats.org/drawingml/2006/table">
            <a:tbl>
              <a:tblPr firstRow="1" firstCol="1" bandRow="1"/>
              <a:tblGrid>
                <a:gridCol w="3228624">
                  <a:extLst>
                    <a:ext uri="{9D8B030D-6E8A-4147-A177-3AD203B41FA5}">
                      <a16:colId xmlns:a16="http://schemas.microsoft.com/office/drawing/2014/main" val="3107645749"/>
                    </a:ext>
                  </a:extLst>
                </a:gridCol>
                <a:gridCol w="4286276">
                  <a:extLst>
                    <a:ext uri="{9D8B030D-6E8A-4147-A177-3AD203B41FA5}">
                      <a16:colId xmlns:a16="http://schemas.microsoft.com/office/drawing/2014/main" val="212463379"/>
                    </a:ext>
                  </a:extLst>
                </a:gridCol>
                <a:gridCol w="4126237">
                  <a:extLst>
                    <a:ext uri="{9D8B030D-6E8A-4147-A177-3AD203B41FA5}">
                      <a16:colId xmlns:a16="http://schemas.microsoft.com/office/drawing/2014/main" val="1620867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441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mkdir &lt;name&gt;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Make directory with 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mkdir foo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343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pwd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Print working directory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pwd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46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 &lt;dir&gt;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to &lt;dir&gt;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cd foo/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125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 ~/&lt;dir&gt;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 relative to home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cd ~/foo/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842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to home directory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7155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 -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 to previous directory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cd &amp;&amp; pwd &amp;&amp; cd -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398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current directory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cp ~/foo.txt 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861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One directory up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cd ..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7074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../..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Two directories up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cd ../..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541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Find files &amp; directories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find . -name foo*.*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55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cp -r &lt;old&gt; &lt;new&gt;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Copy recursively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cp -r ~/foo 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996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rmdir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</a:t>
                      </a: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dir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Remove (empty) dir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rmdir foo/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9036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rm -rf &lt;dir&gt;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Remove dir &amp; contents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rm -rf foo/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255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grep -ri &lt;string&gt; &lt;dir&gt;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Grep recursively (case-insensitive)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grep -</a:t>
                      </a:r>
                      <a:r>
                        <a:rPr lang="en-GB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</a:t>
                      </a: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foo bar/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562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3021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5. UNIX Conclusions</a:t>
            </a:r>
          </a:p>
        </p:txBody>
      </p:sp>
    </p:spTree>
    <p:extLst>
      <p:ext uri="{BB962C8B-B14F-4D97-AF65-F5344CB8AC3E}">
        <p14:creationId xmlns:p14="http://schemas.microsoft.com/office/powerpoint/2010/main" val="164259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1E570-6D2C-4029-821F-C84667818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COCALC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37249-97C5-47C1-915C-98B853424C79}"/>
              </a:ext>
            </a:extLst>
          </p:cNvPr>
          <p:cNvSpPr txBox="1"/>
          <p:nvPr/>
        </p:nvSpPr>
        <p:spPr>
          <a:xfrm>
            <a:off x="2747577" y="744252"/>
            <a:ext cx="6144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https://cocalc.com/features/linux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0311F-AE01-4698-9889-02AC84BE1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17" y="1329481"/>
            <a:ext cx="4801766" cy="52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29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5BC9C-4EAA-4A7D-B972-1F5691CD1C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You now know all the basic UNIX commands</a:t>
            </a:r>
          </a:p>
          <a:p>
            <a:endParaRPr lang="en-US" sz="2800" dirty="0"/>
          </a:p>
          <a:p>
            <a:r>
              <a:rPr lang="en-US" sz="2800" dirty="0"/>
              <a:t>Knowing UNIX/LINUX is </a:t>
            </a:r>
            <a:r>
              <a:rPr lang="en-US" sz="2800" i="1" u="sng" dirty="0"/>
              <a:t>one of</a:t>
            </a:r>
            <a:r>
              <a:rPr lang="en-US" sz="2800" dirty="0"/>
              <a:t> the basic skills of a Bioinformatician</a:t>
            </a:r>
          </a:p>
          <a:p>
            <a:endParaRPr lang="en-US" sz="2800" dirty="0"/>
          </a:p>
          <a:p>
            <a:r>
              <a:rPr lang="en-US" sz="2800"/>
              <a:t>UNIX is the only operating system used in high performance computers and computer clusters</a:t>
            </a:r>
          </a:p>
          <a:p>
            <a:endParaRPr lang="en-US" sz="2800" dirty="0"/>
          </a:p>
          <a:p>
            <a:r>
              <a:rPr lang="en-US" sz="2800" dirty="0"/>
              <a:t>We will try to use some more advanced UNIX in the rest of the course to solve basic problems of Genomics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F2E3-9EE6-430D-AA70-4D86720A3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716313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ECF2-3C01-426D-BF72-22A6C2ACD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Essential Bibliography</a:t>
            </a:r>
          </a:p>
        </p:txBody>
      </p:sp>
      <p:pic>
        <p:nvPicPr>
          <p:cNvPr id="4" name="Picture 3" descr="Image result for unix and linux system administration handbook">
            <a:extLst>
              <a:ext uri="{FF2B5EF4-FFF2-40B4-BE49-F238E27FC236}">
                <a16:creationId xmlns:a16="http://schemas.microsoft.com/office/drawing/2014/main" id="{145A7EDE-08C2-4627-AA4D-3E188A6C3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5173"/>
            <a:ext cx="4199313" cy="547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51020-79A9-4AAB-A1F1-4E9E49ECA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987779"/>
            <a:ext cx="3456419" cy="4516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36880-083E-44CE-959B-95BFEE4D20D5}"/>
              </a:ext>
            </a:extLst>
          </p:cNvPr>
          <p:cNvSpPr txBox="1"/>
          <p:nvPr/>
        </p:nvSpPr>
        <p:spPr>
          <a:xfrm>
            <a:off x="5542" y="6141635"/>
            <a:ext cx="64008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UNIX and Linux System Administration Handbook (5</a:t>
            </a:r>
            <a:r>
              <a:rPr lang="en-GB" sz="1800" baseline="30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Edition) by Evi Nemeth, Garth Snyder, Trent R. Hein, Ben Whaley, Dan Mackin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D3F34-FB32-41F2-8E6D-03DC2305698E}"/>
              </a:ext>
            </a:extLst>
          </p:cNvPr>
          <p:cNvSpPr txBox="1"/>
          <p:nvPr/>
        </p:nvSpPr>
        <p:spPr>
          <a:xfrm>
            <a:off x="6657657" y="5504356"/>
            <a:ext cx="477150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the bash Shell - Unix Shell Programming (3</a:t>
            </a:r>
            <a:r>
              <a:rPr lang="en-GB" sz="1800" baseline="30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edition) by Cameron Newham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189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Federico M. Giorgi, PhD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/>
              <a:t>Department of </a:t>
            </a:r>
            <a:r>
              <a:rPr lang="it-IT" err="1"/>
              <a:t>Pharmacy</a:t>
            </a:r>
            <a:r>
              <a:rPr lang="it-IT"/>
              <a:t> and </a:t>
            </a:r>
            <a:r>
              <a:rPr lang="it-IT" err="1"/>
              <a:t>Biotechnology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/>
              <a:t>federico.giorgi@unibo.it</a:t>
            </a:r>
          </a:p>
        </p:txBody>
      </p:sp>
    </p:spTree>
    <p:extLst>
      <p:ext uri="{BB962C8B-B14F-4D97-AF65-F5344CB8AC3E}">
        <p14:creationId xmlns:p14="http://schemas.microsoft.com/office/powerpoint/2010/main" val="37989324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CC680-D7D5-4901-80D0-A766A0DEB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Italian Academic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C11A8-021E-45FF-9134-784B183CECA9}"/>
              </a:ext>
            </a:extLst>
          </p:cNvPr>
          <p:cNvSpPr txBox="1"/>
          <p:nvPr/>
        </p:nvSpPr>
        <p:spPr>
          <a:xfrm>
            <a:off x="304800" y="620688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As I understood it, according to Gelmini 2010 law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6FE0A-34AF-4ECA-B862-C5A938714C87}"/>
              </a:ext>
            </a:extLst>
          </p:cNvPr>
          <p:cNvSpPr txBox="1"/>
          <p:nvPr/>
        </p:nvSpPr>
        <p:spPr>
          <a:xfrm>
            <a:off x="1199626" y="1396751"/>
            <a:ext cx="2819400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BSc Student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A465F8-33E6-4C32-B61F-5245D2A46FF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609326" y="1796861"/>
            <a:ext cx="19574" cy="4891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123645-3B4B-4F83-987C-49FFD4EE5BC7}"/>
              </a:ext>
            </a:extLst>
          </p:cNvPr>
          <p:cNvSpPr txBox="1"/>
          <p:nvPr/>
        </p:nvSpPr>
        <p:spPr>
          <a:xfrm>
            <a:off x="1219200" y="2286000"/>
            <a:ext cx="2819400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MSc Student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06774-7804-4537-BBF8-F49500E84C71}"/>
              </a:ext>
            </a:extLst>
          </p:cNvPr>
          <p:cNvSpPr txBox="1"/>
          <p:nvPr/>
        </p:nvSpPr>
        <p:spPr>
          <a:xfrm>
            <a:off x="1199626" y="3714404"/>
            <a:ext cx="2819400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PhD Student</a:t>
            </a:r>
          </a:p>
        </p:txBody>
      </p:sp>
      <p:pic>
        <p:nvPicPr>
          <p:cNvPr id="1026" name="Picture 2" descr="Free Funnel Cliparts, Download Free Clip Art, Free Clip Art on Clipart  Library">
            <a:extLst>
              <a:ext uri="{FF2B5EF4-FFF2-40B4-BE49-F238E27FC236}">
                <a16:creationId xmlns:a16="http://schemas.microsoft.com/office/drawing/2014/main" id="{2F2C4D2B-9DDE-464B-99C3-78FA687D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265" y="2807724"/>
            <a:ext cx="893270" cy="8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70CF761-4710-4DEE-98BC-9196FC660D8F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4019026" y="1653284"/>
            <a:ext cx="1581674" cy="2261175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FAC0CA-2D20-4660-976A-92E5CA2504F0}"/>
              </a:ext>
            </a:extLst>
          </p:cNvPr>
          <p:cNvSpPr txBox="1"/>
          <p:nvPr/>
        </p:nvSpPr>
        <p:spPr>
          <a:xfrm>
            <a:off x="5600700" y="1453229"/>
            <a:ext cx="1557908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Postdoc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9EE74-6CDF-4C92-8244-E3EC62D0B3E2}"/>
              </a:ext>
            </a:extLst>
          </p:cNvPr>
          <p:cNvSpPr txBox="1"/>
          <p:nvPr/>
        </p:nvSpPr>
        <p:spPr>
          <a:xfrm>
            <a:off x="100009" y="2988952"/>
            <a:ext cx="1691782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"</a:t>
            </a:r>
            <a:r>
              <a:rPr lang="en-US" sz="1400" dirty="0" err="1">
                <a:latin typeface="Century Gothic" panose="020B0502020202020204" pitchFamily="34" charset="0"/>
              </a:rPr>
              <a:t>Laureato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Frequentatore</a:t>
            </a:r>
            <a:r>
              <a:rPr lang="en-US" sz="1400" dirty="0">
                <a:latin typeface="Century Gothic" panose="020B0502020202020204" pitchFamily="34" charset="0"/>
              </a:rPr>
              <a:t>"*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8D1E24-A49C-42E5-ACA3-1A91BEC7BB88}"/>
              </a:ext>
            </a:extLst>
          </p:cNvPr>
          <p:cNvCxnSpPr>
            <a:cxnSpLocks/>
          </p:cNvCxnSpPr>
          <p:nvPr/>
        </p:nvCxnSpPr>
        <p:spPr>
          <a:xfrm flipH="1">
            <a:off x="1066800" y="2686110"/>
            <a:ext cx="304800" cy="3028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ECBC74-3848-49E2-99CF-EDE2EE689B4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66800" y="3545448"/>
            <a:ext cx="132826" cy="3690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B25528-D621-4CD4-8959-311504504F9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609326" y="2686110"/>
            <a:ext cx="19574" cy="10282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0CD4FC-E3A9-487A-B9B6-311C6E3201CF}"/>
              </a:ext>
            </a:extLst>
          </p:cNvPr>
          <p:cNvSpPr txBox="1"/>
          <p:nvPr/>
        </p:nvSpPr>
        <p:spPr>
          <a:xfrm>
            <a:off x="1694926" y="41468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3 years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08057C-85EF-447B-A1E5-E24AF2EC64E1}"/>
              </a:ext>
            </a:extLst>
          </p:cNvPr>
          <p:cNvSpPr txBox="1"/>
          <p:nvPr/>
        </p:nvSpPr>
        <p:spPr>
          <a:xfrm>
            <a:off x="5465254" y="185098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Max 6 years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D5C887-E75E-46FF-B063-6E23E559337A}"/>
              </a:ext>
            </a:extLst>
          </p:cNvPr>
          <p:cNvSpPr txBox="1"/>
          <p:nvPr/>
        </p:nvSpPr>
        <p:spPr>
          <a:xfrm>
            <a:off x="8149146" y="466800"/>
            <a:ext cx="1557908" cy="70788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Lab Technician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ECECAB-885F-4E25-A4D0-40B1BC5390C0}"/>
              </a:ext>
            </a:extLst>
          </p:cNvPr>
          <p:cNvCxnSpPr>
            <a:cxnSpLocks/>
            <a:stCxn id="18" idx="3"/>
            <a:endCxn id="34" idx="1"/>
          </p:cNvCxnSpPr>
          <p:nvPr/>
        </p:nvCxnSpPr>
        <p:spPr>
          <a:xfrm flipV="1">
            <a:off x="7158608" y="820743"/>
            <a:ext cx="990538" cy="832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9D7F74-823B-4223-9EBF-8DEEF8011A79}"/>
              </a:ext>
            </a:extLst>
          </p:cNvPr>
          <p:cNvSpPr txBox="1"/>
          <p:nvPr/>
        </p:nvSpPr>
        <p:spPr>
          <a:xfrm>
            <a:off x="8149146" y="2204886"/>
            <a:ext cx="1147254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RTDA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DBC7AE-BA86-413A-A059-7481558CE56C}"/>
              </a:ext>
            </a:extLst>
          </p:cNvPr>
          <p:cNvCxnSpPr>
            <a:cxnSpLocks/>
            <a:stCxn id="18" idx="3"/>
            <a:endCxn id="38" idx="1"/>
          </p:cNvCxnSpPr>
          <p:nvPr/>
        </p:nvCxnSpPr>
        <p:spPr>
          <a:xfrm>
            <a:off x="7158608" y="1653284"/>
            <a:ext cx="990538" cy="7516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C2B2ED-1418-4E0D-90B4-3D99A1BF080B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8722773" y="1174686"/>
            <a:ext cx="205327" cy="103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0DB6C0B-2F7A-450D-86FD-D12CE52CC254}"/>
              </a:ext>
            </a:extLst>
          </p:cNvPr>
          <p:cNvSpPr txBox="1"/>
          <p:nvPr/>
        </p:nvSpPr>
        <p:spPr>
          <a:xfrm>
            <a:off x="137018" y="5943600"/>
            <a:ext cx="1557908" cy="40011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Permanent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64B620-38FE-4271-A1A0-E893786EBB84}"/>
              </a:ext>
            </a:extLst>
          </p:cNvPr>
          <p:cNvSpPr txBox="1"/>
          <p:nvPr/>
        </p:nvSpPr>
        <p:spPr>
          <a:xfrm>
            <a:off x="137018" y="6413440"/>
            <a:ext cx="1557908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Fixed Term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6808AE-D9F4-43EB-A430-CACC583C09C9}"/>
              </a:ext>
            </a:extLst>
          </p:cNvPr>
          <p:cNvSpPr txBox="1"/>
          <p:nvPr/>
        </p:nvSpPr>
        <p:spPr>
          <a:xfrm>
            <a:off x="-33380" y="56358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Contracts: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F12A23-835C-44A7-9F46-A93271D7AEE6}"/>
              </a:ext>
            </a:extLst>
          </p:cNvPr>
          <p:cNvSpPr txBox="1"/>
          <p:nvPr/>
        </p:nvSpPr>
        <p:spPr>
          <a:xfrm>
            <a:off x="8144924" y="3215703"/>
            <a:ext cx="1147254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RTDB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E88AA44-767C-4314-9873-449900711C28}"/>
              </a:ext>
            </a:extLst>
          </p:cNvPr>
          <p:cNvCxnSpPr>
            <a:cxnSpLocks/>
            <a:stCxn id="38" idx="2"/>
            <a:endCxn id="58" idx="0"/>
          </p:cNvCxnSpPr>
          <p:nvPr/>
        </p:nvCxnSpPr>
        <p:spPr>
          <a:xfrm flipH="1">
            <a:off x="8718551" y="2604996"/>
            <a:ext cx="4222" cy="6107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EDD3F66-3207-464B-82D1-96B07EF62641}"/>
              </a:ext>
            </a:extLst>
          </p:cNvPr>
          <p:cNvSpPr txBox="1"/>
          <p:nvPr/>
        </p:nvSpPr>
        <p:spPr>
          <a:xfrm>
            <a:off x="9276467" y="2251052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3 + 2 years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3FF463-4C6D-4185-B012-F78E5D10099A}"/>
              </a:ext>
            </a:extLst>
          </p:cNvPr>
          <p:cNvSpPr txBox="1"/>
          <p:nvPr/>
        </p:nvSpPr>
        <p:spPr>
          <a:xfrm>
            <a:off x="9310246" y="32766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3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463FC0-1BDA-47EA-86ED-438EF235FF76}"/>
              </a:ext>
            </a:extLst>
          </p:cNvPr>
          <p:cNvSpPr txBox="1"/>
          <p:nvPr/>
        </p:nvSpPr>
        <p:spPr>
          <a:xfrm>
            <a:off x="7113049" y="4496830"/>
            <a:ext cx="2063750" cy="70788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Associate Professor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BC092A0-72BC-45ED-B6D9-9CE00120A741}"/>
              </a:ext>
            </a:extLst>
          </p:cNvPr>
          <p:cNvCxnSpPr>
            <a:cxnSpLocks/>
            <a:stCxn id="58" idx="2"/>
            <a:endCxn id="64" idx="0"/>
          </p:cNvCxnSpPr>
          <p:nvPr/>
        </p:nvCxnSpPr>
        <p:spPr>
          <a:xfrm flipH="1">
            <a:off x="8144924" y="3615813"/>
            <a:ext cx="573627" cy="8810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0BF476C-55F0-4922-B733-C42DFB3004A4}"/>
              </a:ext>
            </a:extLst>
          </p:cNvPr>
          <p:cNvSpPr txBox="1"/>
          <p:nvPr/>
        </p:nvSpPr>
        <p:spPr>
          <a:xfrm>
            <a:off x="9906000" y="1266167"/>
            <a:ext cx="1991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i="1" dirty="0">
                <a:latin typeface="Century Gothic" panose="020B0502020202020204" pitchFamily="34" charset="0"/>
              </a:rPr>
              <a:t>RTD: </a:t>
            </a:r>
            <a:r>
              <a:rPr lang="en-US" sz="1100" i="1" dirty="0" err="1">
                <a:latin typeface="Century Gothic" panose="020B0502020202020204" pitchFamily="34" charset="0"/>
              </a:rPr>
              <a:t>Ricercatore</a:t>
            </a:r>
            <a:r>
              <a:rPr lang="en-US" sz="1100" i="1" dirty="0">
                <a:latin typeface="Century Gothic" panose="020B0502020202020204" pitchFamily="34" charset="0"/>
              </a:rPr>
              <a:t> a Tempo </a:t>
            </a:r>
            <a:r>
              <a:rPr lang="en-US" sz="1100" i="1" dirty="0" err="1">
                <a:latin typeface="Century Gothic" panose="020B0502020202020204" pitchFamily="34" charset="0"/>
              </a:rPr>
              <a:t>Determinato</a:t>
            </a:r>
            <a:r>
              <a:rPr lang="en-US" sz="1100" i="1" dirty="0">
                <a:latin typeface="Century Gothic" panose="020B0502020202020204" pitchFamily="34" charset="0"/>
              </a:rPr>
              <a:t> (Fixed term Researcher), type A or B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AFC7D9-6855-4202-AD34-CBD759E7BC66}"/>
              </a:ext>
            </a:extLst>
          </p:cNvPr>
          <p:cNvSpPr txBox="1"/>
          <p:nvPr/>
        </p:nvSpPr>
        <p:spPr>
          <a:xfrm>
            <a:off x="8699844" y="3729953"/>
            <a:ext cx="3044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National Scientific Habilitation (ASN) + Teaching/Research evaluation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9A5315-7B90-48D1-8950-3A259428B970}"/>
              </a:ext>
            </a:extLst>
          </p:cNvPr>
          <p:cNvSpPr txBox="1"/>
          <p:nvPr/>
        </p:nvSpPr>
        <p:spPr>
          <a:xfrm>
            <a:off x="7113049" y="5635823"/>
            <a:ext cx="2063750" cy="40011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Full Professor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006C79-76D9-4474-9787-7E01E9A8C5C6}"/>
              </a:ext>
            </a:extLst>
          </p:cNvPr>
          <p:cNvCxnSpPr>
            <a:cxnSpLocks/>
          </p:cNvCxnSpPr>
          <p:nvPr/>
        </p:nvCxnSpPr>
        <p:spPr>
          <a:xfrm>
            <a:off x="8144924" y="5204716"/>
            <a:ext cx="0" cy="4311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BA12ABA-3472-47B2-B381-CC1EFBFD7DD9}"/>
              </a:ext>
            </a:extLst>
          </p:cNvPr>
          <p:cNvSpPr txBox="1"/>
          <p:nvPr/>
        </p:nvSpPr>
        <p:spPr>
          <a:xfrm>
            <a:off x="8311739" y="5284292"/>
            <a:ext cx="2827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Unknown how (great merits?)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F279C5-0C17-482F-B6B8-89E9C0F58A00}"/>
              </a:ext>
            </a:extLst>
          </p:cNvPr>
          <p:cNvSpPr txBox="1"/>
          <p:nvPr/>
        </p:nvSpPr>
        <p:spPr>
          <a:xfrm>
            <a:off x="6908859" y="6388664"/>
            <a:ext cx="2472130" cy="40011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Emeritus Professor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CD75E80-214F-4AE5-AAD6-FB372DB0A27F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8144924" y="6035933"/>
            <a:ext cx="0" cy="3527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032F30-224E-4CE3-B028-F6B31A96A2B3}"/>
              </a:ext>
            </a:extLst>
          </p:cNvPr>
          <p:cNvSpPr txBox="1"/>
          <p:nvPr/>
        </p:nvSpPr>
        <p:spPr>
          <a:xfrm>
            <a:off x="3558096" y="5764351"/>
            <a:ext cx="1691782" cy="3077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*Unpaid intern</a:t>
            </a:r>
          </a:p>
        </p:txBody>
      </p:sp>
    </p:spTree>
    <p:extLst>
      <p:ext uri="{BB962C8B-B14F-4D97-AF65-F5344CB8AC3E}">
        <p14:creationId xmlns:p14="http://schemas.microsoft.com/office/powerpoint/2010/main" val="17119024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CC680-D7D5-4901-80D0-A766A0DEB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Italian Academic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C11A8-021E-45FF-9134-784B183CECA9}"/>
              </a:ext>
            </a:extLst>
          </p:cNvPr>
          <p:cNvSpPr txBox="1"/>
          <p:nvPr/>
        </p:nvSpPr>
        <p:spPr>
          <a:xfrm>
            <a:off x="304800" y="620688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As I understood it, according to Gelmini 2010 law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6FE0A-34AF-4ECA-B862-C5A938714C87}"/>
              </a:ext>
            </a:extLst>
          </p:cNvPr>
          <p:cNvSpPr txBox="1"/>
          <p:nvPr/>
        </p:nvSpPr>
        <p:spPr>
          <a:xfrm>
            <a:off x="1199626" y="1396751"/>
            <a:ext cx="2819400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BSc Student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A465F8-33E6-4C32-B61F-5245D2A46FF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609326" y="1796861"/>
            <a:ext cx="19574" cy="4891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123645-3B4B-4F83-987C-49FFD4EE5BC7}"/>
              </a:ext>
            </a:extLst>
          </p:cNvPr>
          <p:cNvSpPr txBox="1"/>
          <p:nvPr/>
        </p:nvSpPr>
        <p:spPr>
          <a:xfrm>
            <a:off x="1219200" y="2286000"/>
            <a:ext cx="2819400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MSc Student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06774-7804-4537-BBF8-F49500E84C71}"/>
              </a:ext>
            </a:extLst>
          </p:cNvPr>
          <p:cNvSpPr txBox="1"/>
          <p:nvPr/>
        </p:nvSpPr>
        <p:spPr>
          <a:xfrm>
            <a:off x="1199626" y="3714404"/>
            <a:ext cx="2819400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PhD Student</a:t>
            </a:r>
          </a:p>
        </p:txBody>
      </p:sp>
      <p:pic>
        <p:nvPicPr>
          <p:cNvPr id="1026" name="Picture 2" descr="Free Funnel Cliparts, Download Free Clip Art, Free Clip Art on Clipart  Library">
            <a:extLst>
              <a:ext uri="{FF2B5EF4-FFF2-40B4-BE49-F238E27FC236}">
                <a16:creationId xmlns:a16="http://schemas.microsoft.com/office/drawing/2014/main" id="{2F2C4D2B-9DDE-464B-99C3-78FA687D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265" y="2807724"/>
            <a:ext cx="893270" cy="8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70CF761-4710-4DEE-98BC-9196FC660D8F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4019026" y="1653284"/>
            <a:ext cx="1581674" cy="2261175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FAC0CA-2D20-4660-976A-92E5CA2504F0}"/>
              </a:ext>
            </a:extLst>
          </p:cNvPr>
          <p:cNvSpPr txBox="1"/>
          <p:nvPr/>
        </p:nvSpPr>
        <p:spPr>
          <a:xfrm>
            <a:off x="5600700" y="1453229"/>
            <a:ext cx="1557908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Postdoc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9EE74-6CDF-4C92-8244-E3EC62D0B3E2}"/>
              </a:ext>
            </a:extLst>
          </p:cNvPr>
          <p:cNvSpPr txBox="1"/>
          <p:nvPr/>
        </p:nvSpPr>
        <p:spPr>
          <a:xfrm>
            <a:off x="100009" y="2988952"/>
            <a:ext cx="15240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"</a:t>
            </a:r>
            <a:r>
              <a:rPr lang="en-US" sz="1400" dirty="0" err="1">
                <a:latin typeface="Century Gothic" panose="020B0502020202020204" pitchFamily="34" charset="0"/>
              </a:rPr>
              <a:t>Laureato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Frequentatore</a:t>
            </a:r>
            <a:r>
              <a:rPr lang="en-US" sz="1400" dirty="0">
                <a:latin typeface="Century Gothic" panose="020B0502020202020204" pitchFamily="34" charset="0"/>
              </a:rPr>
              <a:t>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8D1E24-A49C-42E5-ACA3-1A91BEC7BB88}"/>
              </a:ext>
            </a:extLst>
          </p:cNvPr>
          <p:cNvCxnSpPr>
            <a:cxnSpLocks/>
          </p:cNvCxnSpPr>
          <p:nvPr/>
        </p:nvCxnSpPr>
        <p:spPr>
          <a:xfrm flipH="1">
            <a:off x="1066800" y="2686110"/>
            <a:ext cx="304800" cy="3028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ECBC74-3848-49E2-99CF-EDE2EE689B4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66800" y="3545448"/>
            <a:ext cx="132826" cy="3690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B25528-D621-4CD4-8959-311504504F9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609326" y="2686110"/>
            <a:ext cx="19574" cy="10282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0CD4FC-E3A9-487A-B9B6-311C6E3201CF}"/>
              </a:ext>
            </a:extLst>
          </p:cNvPr>
          <p:cNvSpPr txBox="1"/>
          <p:nvPr/>
        </p:nvSpPr>
        <p:spPr>
          <a:xfrm>
            <a:off x="1694926" y="41468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3 years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08057C-85EF-447B-A1E5-E24AF2EC64E1}"/>
              </a:ext>
            </a:extLst>
          </p:cNvPr>
          <p:cNvSpPr txBox="1"/>
          <p:nvPr/>
        </p:nvSpPr>
        <p:spPr>
          <a:xfrm>
            <a:off x="5465254" y="185098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Max 6 years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D5C887-E75E-46FF-B063-6E23E559337A}"/>
              </a:ext>
            </a:extLst>
          </p:cNvPr>
          <p:cNvSpPr txBox="1"/>
          <p:nvPr/>
        </p:nvSpPr>
        <p:spPr>
          <a:xfrm>
            <a:off x="8149146" y="466800"/>
            <a:ext cx="1557908" cy="70788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Lab Technician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ECECAB-885F-4E25-A4D0-40B1BC5390C0}"/>
              </a:ext>
            </a:extLst>
          </p:cNvPr>
          <p:cNvCxnSpPr>
            <a:cxnSpLocks/>
            <a:stCxn id="18" idx="3"/>
            <a:endCxn id="34" idx="1"/>
          </p:cNvCxnSpPr>
          <p:nvPr/>
        </p:nvCxnSpPr>
        <p:spPr>
          <a:xfrm flipV="1">
            <a:off x="7158608" y="820743"/>
            <a:ext cx="990538" cy="832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9D7F74-823B-4223-9EBF-8DEEF8011A79}"/>
              </a:ext>
            </a:extLst>
          </p:cNvPr>
          <p:cNvSpPr txBox="1"/>
          <p:nvPr/>
        </p:nvSpPr>
        <p:spPr>
          <a:xfrm>
            <a:off x="8149146" y="2204886"/>
            <a:ext cx="1147254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RTDA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DBC7AE-BA86-413A-A059-7481558CE56C}"/>
              </a:ext>
            </a:extLst>
          </p:cNvPr>
          <p:cNvCxnSpPr>
            <a:cxnSpLocks/>
            <a:stCxn id="18" idx="3"/>
            <a:endCxn id="38" idx="1"/>
          </p:cNvCxnSpPr>
          <p:nvPr/>
        </p:nvCxnSpPr>
        <p:spPr>
          <a:xfrm>
            <a:off x="7158608" y="1653284"/>
            <a:ext cx="990538" cy="7516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C2B2ED-1418-4E0D-90B4-3D99A1BF080B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8722773" y="1174686"/>
            <a:ext cx="205327" cy="103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0DB6C0B-2F7A-450D-86FD-D12CE52CC254}"/>
              </a:ext>
            </a:extLst>
          </p:cNvPr>
          <p:cNvSpPr txBox="1"/>
          <p:nvPr/>
        </p:nvSpPr>
        <p:spPr>
          <a:xfrm>
            <a:off x="137018" y="5943600"/>
            <a:ext cx="1557908" cy="40011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Permanent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6808AE-D9F4-43EB-A430-CACC583C09C9}"/>
              </a:ext>
            </a:extLst>
          </p:cNvPr>
          <p:cNvSpPr txBox="1"/>
          <p:nvPr/>
        </p:nvSpPr>
        <p:spPr>
          <a:xfrm>
            <a:off x="-33380" y="56358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entury Gothic" panose="020B0502020202020204" pitchFamily="34" charset="0"/>
              </a:rPr>
              <a:t>Contracts: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F12A23-835C-44A7-9F46-A93271D7AEE6}"/>
              </a:ext>
            </a:extLst>
          </p:cNvPr>
          <p:cNvSpPr txBox="1"/>
          <p:nvPr/>
        </p:nvSpPr>
        <p:spPr>
          <a:xfrm>
            <a:off x="8144924" y="3215703"/>
            <a:ext cx="1147254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RTDB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E88AA44-767C-4314-9873-449900711C28}"/>
              </a:ext>
            </a:extLst>
          </p:cNvPr>
          <p:cNvCxnSpPr>
            <a:cxnSpLocks/>
            <a:stCxn id="38" idx="2"/>
            <a:endCxn id="58" idx="0"/>
          </p:cNvCxnSpPr>
          <p:nvPr/>
        </p:nvCxnSpPr>
        <p:spPr>
          <a:xfrm flipH="1">
            <a:off x="8718551" y="2604996"/>
            <a:ext cx="4222" cy="6107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EDD3F66-3207-464B-82D1-96B07EF62641}"/>
              </a:ext>
            </a:extLst>
          </p:cNvPr>
          <p:cNvSpPr txBox="1"/>
          <p:nvPr/>
        </p:nvSpPr>
        <p:spPr>
          <a:xfrm>
            <a:off x="9276467" y="2251052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3 + 2 years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3FF463-4C6D-4185-B012-F78E5D10099A}"/>
              </a:ext>
            </a:extLst>
          </p:cNvPr>
          <p:cNvSpPr txBox="1"/>
          <p:nvPr/>
        </p:nvSpPr>
        <p:spPr>
          <a:xfrm>
            <a:off x="9310246" y="32766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3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463FC0-1BDA-47EA-86ED-438EF235FF76}"/>
              </a:ext>
            </a:extLst>
          </p:cNvPr>
          <p:cNvSpPr txBox="1"/>
          <p:nvPr/>
        </p:nvSpPr>
        <p:spPr>
          <a:xfrm>
            <a:off x="7113049" y="4496830"/>
            <a:ext cx="2063750" cy="70788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Associate Professor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BC092A0-72BC-45ED-B6D9-9CE00120A741}"/>
              </a:ext>
            </a:extLst>
          </p:cNvPr>
          <p:cNvCxnSpPr>
            <a:cxnSpLocks/>
            <a:stCxn id="58" idx="2"/>
            <a:endCxn id="64" idx="0"/>
          </p:cNvCxnSpPr>
          <p:nvPr/>
        </p:nvCxnSpPr>
        <p:spPr>
          <a:xfrm flipH="1">
            <a:off x="8144924" y="3615813"/>
            <a:ext cx="573627" cy="8810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70A494A-CF5B-412C-BE59-1E53A9B80F7D}"/>
              </a:ext>
            </a:extLst>
          </p:cNvPr>
          <p:cNvSpPr txBox="1"/>
          <p:nvPr/>
        </p:nvSpPr>
        <p:spPr>
          <a:xfrm>
            <a:off x="8699844" y="3729953"/>
            <a:ext cx="3044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National Scientific Habilitation (ASN) + Teaching/Research evaluation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F1B5F0-F640-4DC4-8884-1824C6BBAABE}"/>
              </a:ext>
            </a:extLst>
          </p:cNvPr>
          <p:cNvSpPr txBox="1"/>
          <p:nvPr/>
        </p:nvSpPr>
        <p:spPr>
          <a:xfrm>
            <a:off x="7113049" y="5635823"/>
            <a:ext cx="2063750" cy="40011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Full Professor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5B49B1C-7796-476F-B754-18754683665E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144924" y="5204716"/>
            <a:ext cx="0" cy="4311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2408018-4990-423F-832E-90E78BE68CC8}"/>
              </a:ext>
            </a:extLst>
          </p:cNvPr>
          <p:cNvSpPr txBox="1"/>
          <p:nvPr/>
        </p:nvSpPr>
        <p:spPr>
          <a:xfrm>
            <a:off x="8311739" y="5284292"/>
            <a:ext cx="2827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Unknown how (great merits?)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B3716-C8BA-486C-AB55-E42C16C5A9B3}"/>
              </a:ext>
            </a:extLst>
          </p:cNvPr>
          <p:cNvSpPr txBox="1"/>
          <p:nvPr/>
        </p:nvSpPr>
        <p:spPr>
          <a:xfrm>
            <a:off x="3789495" y="4974103"/>
            <a:ext cx="2040735" cy="163121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Other Jobs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- Teaching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- Research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-Business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- Anything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F5EFF2-19AF-4A49-99D2-B629F35D88BE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999452" y="2702179"/>
            <a:ext cx="810411" cy="22719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68E9B3-8430-4EE5-8A02-A84FD83F8476}"/>
              </a:ext>
            </a:extLst>
          </p:cNvPr>
          <p:cNvCxnSpPr>
            <a:cxnSpLocks/>
          </p:cNvCxnSpPr>
          <p:nvPr/>
        </p:nvCxnSpPr>
        <p:spPr>
          <a:xfrm>
            <a:off x="3146427" y="4099285"/>
            <a:ext cx="872599" cy="8908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04C892-67D5-4AAC-B5D2-8968665E8507}"/>
              </a:ext>
            </a:extLst>
          </p:cNvPr>
          <p:cNvCxnSpPr>
            <a:cxnSpLocks/>
          </p:cNvCxnSpPr>
          <p:nvPr/>
        </p:nvCxnSpPr>
        <p:spPr>
          <a:xfrm flipH="1">
            <a:off x="5378721" y="1861291"/>
            <a:ext cx="355059" cy="31128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E8E5AE-FD47-4456-A784-5D78F31C4BF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784073" y="2404941"/>
            <a:ext cx="2365073" cy="25852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A367E3D-8F39-4F4C-8E31-134B2A6914F8}"/>
              </a:ext>
            </a:extLst>
          </p:cNvPr>
          <p:cNvSpPr txBox="1"/>
          <p:nvPr/>
        </p:nvSpPr>
        <p:spPr>
          <a:xfrm>
            <a:off x="137018" y="6413440"/>
            <a:ext cx="1557908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Fixed Term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DF90C8-51C5-4022-A4C5-CC2AA2E9D556}"/>
              </a:ext>
            </a:extLst>
          </p:cNvPr>
          <p:cNvSpPr txBox="1"/>
          <p:nvPr/>
        </p:nvSpPr>
        <p:spPr>
          <a:xfrm>
            <a:off x="9906000" y="1266167"/>
            <a:ext cx="1991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i="1" dirty="0">
                <a:latin typeface="Century Gothic" panose="020B0502020202020204" pitchFamily="34" charset="0"/>
              </a:rPr>
              <a:t>RTD: </a:t>
            </a:r>
            <a:r>
              <a:rPr lang="en-US" sz="1100" i="1" dirty="0" err="1">
                <a:latin typeface="Century Gothic" panose="020B0502020202020204" pitchFamily="34" charset="0"/>
              </a:rPr>
              <a:t>Ricercatore</a:t>
            </a:r>
            <a:r>
              <a:rPr lang="en-US" sz="1100" i="1" dirty="0">
                <a:latin typeface="Century Gothic" panose="020B0502020202020204" pitchFamily="34" charset="0"/>
              </a:rPr>
              <a:t> a Tempo </a:t>
            </a:r>
            <a:r>
              <a:rPr lang="en-US" sz="1100" i="1" dirty="0" err="1">
                <a:latin typeface="Century Gothic" panose="020B0502020202020204" pitchFamily="34" charset="0"/>
              </a:rPr>
              <a:t>Determinato</a:t>
            </a:r>
            <a:r>
              <a:rPr lang="en-US" sz="1100" i="1" dirty="0">
                <a:latin typeface="Century Gothic" panose="020B0502020202020204" pitchFamily="34" charset="0"/>
              </a:rPr>
              <a:t> (Fixed term Researcher), type A or 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A5B0B7-000E-4715-B027-F6F34439741D}"/>
              </a:ext>
            </a:extLst>
          </p:cNvPr>
          <p:cNvSpPr txBox="1"/>
          <p:nvPr/>
        </p:nvSpPr>
        <p:spPr>
          <a:xfrm>
            <a:off x="10042729" y="2625655"/>
            <a:ext cx="2040735" cy="56938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Abroad</a:t>
            </a:r>
          </a:p>
          <a:p>
            <a:pPr algn="ctr"/>
            <a:r>
              <a:rPr lang="en-US" sz="1100" i="1" dirty="0">
                <a:solidFill>
                  <a:schemeClr val="tx1"/>
                </a:solidFill>
                <a:latin typeface="Century Gothic" panose="020B0502020202020204" pitchFamily="34" charset="0"/>
              </a:rPr>
              <a:t>(e.g., Montalcini program)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1A99DDE-283D-42E7-99FA-3F5854776486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 flipV="1">
            <a:off x="9310247" y="2910348"/>
            <a:ext cx="732483" cy="351519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7A5CD97-5F78-4D54-BC93-928061FD783C}"/>
              </a:ext>
            </a:extLst>
          </p:cNvPr>
          <p:cNvSpPr txBox="1"/>
          <p:nvPr/>
        </p:nvSpPr>
        <p:spPr>
          <a:xfrm>
            <a:off x="6908859" y="6388664"/>
            <a:ext cx="2472130" cy="40011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Emeritus Professor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328977-FB44-4718-B9A1-22BF4EDB8856}"/>
              </a:ext>
            </a:extLst>
          </p:cNvPr>
          <p:cNvCxnSpPr>
            <a:cxnSpLocks/>
            <a:stCxn id="69" idx="2"/>
            <a:endCxn id="60" idx="0"/>
          </p:cNvCxnSpPr>
          <p:nvPr/>
        </p:nvCxnSpPr>
        <p:spPr>
          <a:xfrm>
            <a:off x="8144924" y="6035933"/>
            <a:ext cx="0" cy="3527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8001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hd comics | Lega Nerd">
            <a:extLst>
              <a:ext uri="{FF2B5EF4-FFF2-40B4-BE49-F238E27FC236}">
                <a16:creationId xmlns:a16="http://schemas.microsoft.com/office/drawing/2014/main" id="{EFF2BC13-8BBA-49A8-83E5-8994C36E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7417501" cy="471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94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led Higher and Deeper">
            <a:extLst>
              <a:ext uri="{FF2B5EF4-FFF2-40B4-BE49-F238E27FC236}">
                <a16:creationId xmlns:a16="http://schemas.microsoft.com/office/drawing/2014/main" id="{2F2A9BC4-8806-49DD-9AFE-E853B988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39" y="1379577"/>
            <a:ext cx="7455122" cy="32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DADD5-29BE-4D02-99B8-6BE768D56F70}"/>
              </a:ext>
            </a:extLst>
          </p:cNvPr>
          <p:cNvSpPr txBox="1"/>
          <p:nvPr/>
        </p:nvSpPr>
        <p:spPr>
          <a:xfrm>
            <a:off x="2855373" y="4663755"/>
            <a:ext cx="1147254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RTDA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382E3-8D43-46E5-9DE6-8574945B2C0C}"/>
              </a:ext>
            </a:extLst>
          </p:cNvPr>
          <p:cNvSpPr txBox="1"/>
          <p:nvPr/>
        </p:nvSpPr>
        <p:spPr>
          <a:xfrm>
            <a:off x="2855373" y="5162490"/>
            <a:ext cx="1147254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RTDB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7B01-F218-46CC-B176-87FE4182FE47}"/>
              </a:ext>
            </a:extLst>
          </p:cNvPr>
          <p:cNvSpPr txBox="1"/>
          <p:nvPr/>
        </p:nvSpPr>
        <p:spPr>
          <a:xfrm>
            <a:off x="7759811" y="4709922"/>
            <a:ext cx="2063750" cy="70788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Associate Professor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9572A-21C9-4490-B7E7-93906BA319CF}"/>
              </a:ext>
            </a:extLst>
          </p:cNvPr>
          <p:cNvSpPr txBox="1"/>
          <p:nvPr/>
        </p:nvSpPr>
        <p:spPr>
          <a:xfrm>
            <a:off x="7759811" y="5562600"/>
            <a:ext cx="2063750" cy="40011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Full Professor</a:t>
            </a:r>
          </a:p>
        </p:txBody>
      </p:sp>
    </p:spTree>
    <p:extLst>
      <p:ext uri="{BB962C8B-B14F-4D97-AF65-F5344CB8AC3E}">
        <p14:creationId xmlns:p14="http://schemas.microsoft.com/office/powerpoint/2010/main" val="28994168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C7CAB-B7C2-473D-927C-949BA17DC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SARS-CoV-2 research corner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A7E99-AA19-4750-BBCA-82830BE5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1028365"/>
            <a:ext cx="7039957" cy="4801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BC261-BABA-4EBA-9506-53D7B93EA600}"/>
              </a:ext>
            </a:extLst>
          </p:cNvPr>
          <p:cNvSpPr txBox="1"/>
          <p:nvPr/>
        </p:nvSpPr>
        <p:spPr>
          <a:xfrm>
            <a:off x="2799775" y="6172200"/>
            <a:ext cx="6592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https://onlinelibrary.wiley.com/doi/10.1111/andr.13003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02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781EEA-A56C-4A75-A6A1-2902A6C69F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772" y="600353"/>
            <a:ext cx="11741428" cy="90331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preliminary evidence of the association between erectile dysfunction and COVID-19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64116-353A-44C1-8C42-9E668D41F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"Mask up to keep it up"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43F68F-8018-443A-9630-674550C48054}"/>
              </a:ext>
            </a:extLst>
          </p:cNvPr>
          <p:cNvSpPr txBox="1">
            <a:spLocks/>
          </p:cNvSpPr>
          <p:nvPr/>
        </p:nvSpPr>
        <p:spPr>
          <a:xfrm>
            <a:off x="228600" y="1081712"/>
            <a:ext cx="11233149" cy="333788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Design:</a:t>
            </a:r>
          </a:p>
          <a:p>
            <a:pPr lvl="1"/>
            <a:r>
              <a:rPr lang="en-US" dirty="0"/>
              <a:t>Web-based questionnaire</a:t>
            </a:r>
          </a:p>
          <a:p>
            <a:pPr lvl="1"/>
            <a:r>
              <a:rPr lang="en-US" dirty="0"/>
              <a:t>April 7</a:t>
            </a:r>
            <a:r>
              <a:rPr lang="en-US" baseline="30000" dirty="0"/>
              <a:t>th</a:t>
            </a:r>
            <a:r>
              <a:rPr lang="en-US" dirty="0"/>
              <a:t> to May 4</a:t>
            </a:r>
            <a:r>
              <a:rPr lang="en-US" baseline="30000" dirty="0"/>
              <a:t>th</a:t>
            </a:r>
            <a:r>
              <a:rPr lang="en-US" dirty="0"/>
              <a:t> 2020 in Italy</a:t>
            </a:r>
          </a:p>
          <a:p>
            <a:pPr lvl="1"/>
            <a:r>
              <a:rPr lang="en-US" dirty="0"/>
              <a:t>Measured:</a:t>
            </a:r>
          </a:p>
          <a:p>
            <a:pPr lvl="2"/>
            <a:r>
              <a:rPr lang="en-US" dirty="0"/>
              <a:t>Erectile Dysfunction (ED), BMI (body-mass index), psychological stress, age, etc.</a:t>
            </a:r>
          </a:p>
          <a:p>
            <a:pPr lvl="1"/>
            <a:r>
              <a:rPr lang="en-US" dirty="0"/>
              <a:t>985 sexually active men</a:t>
            </a:r>
          </a:p>
          <a:p>
            <a:pPr lvl="1"/>
            <a:r>
              <a:rPr lang="en-US" dirty="0"/>
              <a:t>25 with positive SARS-CoV-2 test</a:t>
            </a:r>
          </a:p>
          <a:p>
            <a:pPr lvl="1"/>
            <a:r>
              <a:rPr lang="en-US" dirty="0"/>
              <a:t>75 negative taken as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05F0A-9FC3-4176-B5CC-D4B7A583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96" y="4648200"/>
            <a:ext cx="7192379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489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C36FC-0B41-4D1D-86B8-305504CF8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38ACB-E5CC-410C-AC74-BEBC66C7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838200"/>
            <a:ext cx="7211431" cy="325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C9B37-D7A1-4CC0-BDCA-483AA25CE40F}"/>
              </a:ext>
            </a:extLst>
          </p:cNvPr>
          <p:cNvSpPr txBox="1"/>
          <p:nvPr/>
        </p:nvSpPr>
        <p:spPr>
          <a:xfrm>
            <a:off x="304800" y="4800600"/>
            <a:ext cx="708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Century Gothic" panose="020B0502020202020204" pitchFamily="34" charset="0"/>
              </a:rPr>
              <a:t>BMI</a:t>
            </a:r>
            <a:r>
              <a:rPr lang="en-US" sz="2000" dirty="0">
                <a:latin typeface="Century Gothic" panose="020B0502020202020204" pitchFamily="34" charset="0"/>
              </a:rPr>
              <a:t>: Body Mass Index</a:t>
            </a:r>
          </a:p>
          <a:p>
            <a:pPr algn="l"/>
            <a:r>
              <a:rPr lang="en-US" sz="2000" b="1" dirty="0">
                <a:latin typeface="Century Gothic" panose="020B0502020202020204" pitchFamily="34" charset="0"/>
              </a:rPr>
              <a:t>GAD-7</a:t>
            </a:r>
            <a:r>
              <a:rPr lang="en-US" sz="2000" dirty="0">
                <a:latin typeface="Century Gothic" panose="020B0502020202020204" pitchFamily="34" charset="0"/>
              </a:rPr>
              <a:t>: Generalized Anxiety Disorder scale</a:t>
            </a:r>
          </a:p>
          <a:p>
            <a:pPr algn="l"/>
            <a:r>
              <a:rPr lang="en-US" sz="2000" b="1" dirty="0">
                <a:latin typeface="Century Gothic" panose="020B0502020202020204" pitchFamily="34" charset="0"/>
              </a:rPr>
              <a:t>PHQ-9</a:t>
            </a:r>
            <a:r>
              <a:rPr lang="en-US" sz="2000" dirty="0">
                <a:latin typeface="Century Gothic" panose="020B0502020202020204" pitchFamily="34" charset="0"/>
              </a:rPr>
              <a:t>: Patient Health Questionnaire</a:t>
            </a:r>
          </a:p>
        </p:txBody>
      </p:sp>
    </p:spTree>
    <p:extLst>
      <p:ext uri="{BB962C8B-B14F-4D97-AF65-F5344CB8AC3E}">
        <p14:creationId xmlns:p14="http://schemas.microsoft.com/office/powerpoint/2010/main" val="51331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DC1CF7-8D14-43E1-8577-46AEFE27C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841" y="5913042"/>
            <a:ext cx="11920537" cy="915888"/>
          </a:xfrm>
        </p:spPr>
        <p:txBody>
          <a:bodyPr/>
          <a:lstStyle/>
          <a:p>
            <a:r>
              <a:rPr lang="en-US" dirty="0"/>
              <a:t>You can choose either!</a:t>
            </a:r>
          </a:p>
          <a:p>
            <a:r>
              <a:rPr lang="en-US" dirty="0"/>
              <a:t>You can </a:t>
            </a:r>
            <a:r>
              <a:rPr lang="en-US"/>
              <a:t>safely use it anonymously </a:t>
            </a:r>
            <a:r>
              <a:rPr lang="en-US" dirty="0"/>
              <a:t>for all these lessons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64EC-E0C8-4351-8DCB-EB2666987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On the first run you will be asked to pick: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57C68-1E97-4875-B984-9406C0A039D1}"/>
              </a:ext>
            </a:extLst>
          </p:cNvPr>
          <p:cNvSpPr txBox="1"/>
          <p:nvPr/>
        </p:nvSpPr>
        <p:spPr>
          <a:xfrm>
            <a:off x="3276600" y="720371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https://cocalc.com/features/linux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928F2-F1BE-43FE-9F2D-41DEAF36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62" y="1100971"/>
            <a:ext cx="4289338" cy="471750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F94B03-76C0-42DB-BAB2-F42B48A5F3DF}"/>
              </a:ext>
            </a:extLst>
          </p:cNvPr>
          <p:cNvSpPr/>
          <p:nvPr/>
        </p:nvSpPr>
        <p:spPr>
          <a:xfrm>
            <a:off x="609600" y="3733800"/>
            <a:ext cx="2286000" cy="5334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A1F05B-CB1C-4841-9F39-96A7DA5121A9}"/>
              </a:ext>
            </a:extLst>
          </p:cNvPr>
          <p:cNvSpPr/>
          <p:nvPr/>
        </p:nvSpPr>
        <p:spPr>
          <a:xfrm rot="10800000">
            <a:off x="4724401" y="5105400"/>
            <a:ext cx="2286000" cy="5334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FD49C-1FCE-4D9F-BFA9-F7B5675396BA}"/>
              </a:ext>
            </a:extLst>
          </p:cNvPr>
          <p:cNvSpPr txBox="1"/>
          <p:nvPr/>
        </p:nvSpPr>
        <p:spPr>
          <a:xfrm>
            <a:off x="749766" y="3253517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>
                <a:latin typeface="Century Gothic" panose="020B0502020202020204" pitchFamily="34" charset="0"/>
              </a:rPr>
              <a:t>1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091DF5-4D67-4680-840C-B6A886D5E243}"/>
              </a:ext>
            </a:extLst>
          </p:cNvPr>
          <p:cNvSpPr txBox="1"/>
          <p:nvPr/>
        </p:nvSpPr>
        <p:spPr>
          <a:xfrm>
            <a:off x="7041860" y="4983449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>
                <a:latin typeface="Century Gothic" panose="020B0502020202020204" pitchFamily="34" charset="0"/>
              </a:rPr>
              <a:t>2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8338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64116-353A-44C1-8C42-9E668D41F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43F68F-8018-443A-9630-674550C48054}"/>
              </a:ext>
            </a:extLst>
          </p:cNvPr>
          <p:cNvSpPr txBox="1">
            <a:spLocks/>
          </p:cNvSpPr>
          <p:nvPr/>
        </p:nvSpPr>
        <p:spPr>
          <a:xfrm>
            <a:off x="228600" y="1081712"/>
            <a:ext cx="11233149" cy="150908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positive males have more ED than negative males?</a:t>
            </a:r>
          </a:p>
          <a:p>
            <a:endParaRPr lang="en-US" dirty="0"/>
          </a:p>
          <a:p>
            <a:r>
              <a:rPr lang="en-US" dirty="0"/>
              <a:t>Model out confounding variables with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727762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8B3E7-212C-44BD-A851-023F96B46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out a variable</a:t>
            </a:r>
          </a:p>
        </p:txBody>
      </p:sp>
      <p:pic>
        <p:nvPicPr>
          <p:cNvPr id="4" name="Picture 2" descr="Y:\Dropbox\rstudio\LungCancerCure\LCC04\plots\exampleCovariateModelling01.png">
            <a:extLst>
              <a:ext uri="{FF2B5EF4-FFF2-40B4-BE49-F238E27FC236}">
                <a16:creationId xmlns:a16="http://schemas.microsoft.com/office/drawing/2014/main" id="{72FC9529-D92D-4142-9C1B-A3E7E12AC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8"/>
          <a:stretch/>
        </p:blipFill>
        <p:spPr bwMode="auto">
          <a:xfrm>
            <a:off x="3407702" y="1981200"/>
            <a:ext cx="5061181" cy="44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09F77-10B1-41CB-99C7-F905FFF08A49}"/>
              </a:ext>
            </a:extLst>
          </p:cNvPr>
          <p:cNvSpPr txBox="1"/>
          <p:nvPr/>
        </p:nvSpPr>
        <p:spPr>
          <a:xfrm>
            <a:off x="3924300" y="5867400"/>
            <a:ext cx="4343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GAD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4BD82-3E6E-40CC-A292-BADBA25669D0}"/>
              </a:ext>
            </a:extLst>
          </p:cNvPr>
          <p:cNvSpPr txBox="1"/>
          <p:nvPr/>
        </p:nvSpPr>
        <p:spPr>
          <a:xfrm rot="16200000">
            <a:off x="1351362" y="3534317"/>
            <a:ext cx="4343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E2C1A-E91F-4FCB-879D-DF2BC07D2F93}"/>
              </a:ext>
            </a:extLst>
          </p:cNvPr>
          <p:cNvSpPr txBox="1"/>
          <p:nvPr/>
        </p:nvSpPr>
        <p:spPr>
          <a:xfrm>
            <a:off x="228600" y="620688"/>
            <a:ext cx="982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Caveat: COVID-19 is not a continuous, but a categorical effect</a:t>
            </a:r>
          </a:p>
        </p:txBody>
      </p:sp>
    </p:spTree>
    <p:extLst>
      <p:ext uri="{BB962C8B-B14F-4D97-AF65-F5344CB8AC3E}">
        <p14:creationId xmlns:p14="http://schemas.microsoft.com/office/powerpoint/2010/main" val="20543976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55D7AE1-3ECB-4642-8271-E0212487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7702" y="1354218"/>
            <a:ext cx="5061181" cy="50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8B3E7-212C-44BD-A851-023F96B46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out a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09F77-10B1-41CB-99C7-F905FFF08A49}"/>
              </a:ext>
            </a:extLst>
          </p:cNvPr>
          <p:cNvSpPr txBox="1"/>
          <p:nvPr/>
        </p:nvSpPr>
        <p:spPr>
          <a:xfrm>
            <a:off x="3924300" y="5867400"/>
            <a:ext cx="4343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GAD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4BD82-3E6E-40CC-A292-BADBA25669D0}"/>
              </a:ext>
            </a:extLst>
          </p:cNvPr>
          <p:cNvSpPr txBox="1"/>
          <p:nvPr/>
        </p:nvSpPr>
        <p:spPr>
          <a:xfrm rot="16200000">
            <a:off x="1351362" y="3534317"/>
            <a:ext cx="4343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40412332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9095E97-2BC9-484C-9133-16361136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7702" y="1354218"/>
            <a:ext cx="5061181" cy="50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8B3E7-212C-44BD-A851-023F96B46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out a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09F77-10B1-41CB-99C7-F905FFF08A49}"/>
              </a:ext>
            </a:extLst>
          </p:cNvPr>
          <p:cNvSpPr txBox="1"/>
          <p:nvPr/>
        </p:nvSpPr>
        <p:spPr>
          <a:xfrm>
            <a:off x="3924300" y="5867400"/>
            <a:ext cx="4343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GAD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4BD82-3E6E-40CC-A292-BADBA25669D0}"/>
              </a:ext>
            </a:extLst>
          </p:cNvPr>
          <p:cNvSpPr txBox="1"/>
          <p:nvPr/>
        </p:nvSpPr>
        <p:spPr>
          <a:xfrm rot="16200000">
            <a:off x="1351362" y="3534317"/>
            <a:ext cx="4343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38332716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65ECEB7-76A1-42AB-93AE-53184279B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7702" y="1354218"/>
            <a:ext cx="5061181" cy="50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8B3E7-212C-44BD-A851-023F96B46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Modeling out a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09F77-10B1-41CB-99C7-F905FFF08A49}"/>
              </a:ext>
            </a:extLst>
          </p:cNvPr>
          <p:cNvSpPr txBox="1"/>
          <p:nvPr/>
        </p:nvSpPr>
        <p:spPr>
          <a:xfrm>
            <a:off x="3924300" y="5867400"/>
            <a:ext cx="4343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GAD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4BD82-3E6E-40CC-A292-BADBA25669D0}"/>
              </a:ext>
            </a:extLst>
          </p:cNvPr>
          <p:cNvSpPr txBox="1"/>
          <p:nvPr/>
        </p:nvSpPr>
        <p:spPr>
          <a:xfrm rot="16200000">
            <a:off x="1351362" y="3534317"/>
            <a:ext cx="4343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33372058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64116-353A-44C1-8C42-9E668D41F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43F68F-8018-443A-9630-674550C48054}"/>
              </a:ext>
            </a:extLst>
          </p:cNvPr>
          <p:cNvSpPr txBox="1">
            <a:spLocks/>
          </p:cNvSpPr>
          <p:nvPr/>
        </p:nvSpPr>
        <p:spPr>
          <a:xfrm>
            <a:off x="228600" y="1081712"/>
            <a:ext cx="11233149" cy="150908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COVID19 positive males have more ED than negative males?</a:t>
            </a:r>
          </a:p>
          <a:p>
            <a:endParaRPr lang="en-US" dirty="0"/>
          </a:p>
          <a:p>
            <a:r>
              <a:rPr lang="en-US" dirty="0"/>
              <a:t>Make a logistic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B06D3-78F5-4842-81EF-3A299449EAE6}"/>
              </a:ext>
            </a:extLst>
          </p:cNvPr>
          <p:cNvSpPr txBox="1"/>
          <p:nvPr/>
        </p:nvSpPr>
        <p:spPr>
          <a:xfrm>
            <a:off x="1524000" y="2851769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COVID-19 = intercept + </a:t>
            </a:r>
            <a:r>
              <a:rPr lang="en-US" sz="2000" dirty="0" err="1">
                <a:latin typeface="Century Gothic" panose="020B0502020202020204" pitchFamily="34" charset="0"/>
              </a:rPr>
              <a:t>aBMI</a:t>
            </a:r>
            <a:r>
              <a:rPr lang="en-US" sz="2000" dirty="0">
                <a:latin typeface="Century Gothic" panose="020B0502020202020204" pitchFamily="34" charset="0"/>
              </a:rPr>
              <a:t> + </a:t>
            </a:r>
            <a:r>
              <a:rPr lang="en-US" sz="2000" dirty="0" err="1">
                <a:latin typeface="Century Gothic" panose="020B0502020202020204" pitchFamily="34" charset="0"/>
              </a:rPr>
              <a:t>bED</a:t>
            </a:r>
            <a:r>
              <a:rPr lang="en-US" sz="2000" dirty="0">
                <a:latin typeface="Century Gothic" panose="020B0502020202020204" pitchFamily="34" charset="0"/>
              </a:rPr>
              <a:t> + </a:t>
            </a:r>
            <a:r>
              <a:rPr lang="en-US" sz="2000" dirty="0" err="1">
                <a:latin typeface="Century Gothic" panose="020B0502020202020204" pitchFamily="34" charset="0"/>
              </a:rPr>
              <a:t>cAge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7E931-EFA7-4F0B-B0DE-672EE16C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42" y="4267200"/>
            <a:ext cx="7078063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902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055A1-FE95-4939-9DB9-B46172F14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only figure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A9F82-F07A-4DD2-A1AE-4D6EEA37F691}"/>
              </a:ext>
            </a:extLst>
          </p:cNvPr>
          <p:cNvSpPr txBox="1"/>
          <p:nvPr/>
        </p:nvSpPr>
        <p:spPr>
          <a:xfrm>
            <a:off x="119063" y="789057"/>
            <a:ext cx="4114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Prevalence of ED in COVID+ vs COVID- groups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7/25 (28.0%) in COVID+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7/75 (9.3%) in COVID-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p-value = 0.0274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How was it calculated?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CF8E96-550A-4CE3-8E4D-5C803388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852" y="1110673"/>
            <a:ext cx="5039131" cy="5576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5BD3AF-EA25-4C66-A7D7-91F5E735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599697"/>
            <a:ext cx="3362794" cy="333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84153-7838-406F-88F1-42F017B9865E}"/>
              </a:ext>
            </a:extLst>
          </p:cNvPr>
          <p:cNvSpPr txBox="1"/>
          <p:nvPr/>
        </p:nvSpPr>
        <p:spPr>
          <a:xfrm rot="16200000">
            <a:off x="4101276" y="3812351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Percentage in group</a:t>
            </a:r>
          </a:p>
        </p:txBody>
      </p:sp>
    </p:spTree>
    <p:extLst>
      <p:ext uri="{BB962C8B-B14F-4D97-AF65-F5344CB8AC3E}">
        <p14:creationId xmlns:p14="http://schemas.microsoft.com/office/powerpoint/2010/main" val="25440723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055A1-FE95-4939-9DB9-B46172F14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Re-calculating the p-value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671EA-4D54-4716-BC66-FC63F3CA3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852" y="1110673"/>
            <a:ext cx="5039131" cy="5576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02742-F117-4405-AEBD-8515C4EE5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599697"/>
            <a:ext cx="3362794" cy="333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9A9F82-F07A-4DD2-A1AE-4D6EEA37F691}"/>
              </a:ext>
            </a:extLst>
          </p:cNvPr>
          <p:cNvSpPr txBox="1"/>
          <p:nvPr/>
        </p:nvSpPr>
        <p:spPr>
          <a:xfrm>
            <a:off x="119062" y="789057"/>
            <a:ext cx="4530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7/25 ED (28.0%) in COVID+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7/75 ED (9.3%) in COVID-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p-value = 0.0274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R snippets (execute "R" in </a:t>
            </a:r>
            <a:r>
              <a:rPr lang="en-US" sz="2000" dirty="0" err="1">
                <a:latin typeface="Century Gothic" panose="020B0502020202020204" pitchFamily="34" charset="0"/>
              </a:rPr>
              <a:t>Cocalc</a:t>
            </a:r>
            <a:r>
              <a:rPr lang="en-US" sz="2000" dirty="0">
                <a:latin typeface="Century Gothic" panose="020B0502020202020204" pitchFamily="34" charset="0"/>
              </a:rPr>
              <a:t>):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5734F-686A-4440-BF62-FA3563F1392B}"/>
              </a:ext>
            </a:extLst>
          </p:cNvPr>
          <p:cNvSpPr txBox="1"/>
          <p:nvPr/>
        </p:nvSpPr>
        <p:spPr>
          <a:xfrm>
            <a:off x="153628" y="3150343"/>
            <a:ext cx="44958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x&lt;-c(7,7)</a:t>
            </a: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n&lt;-c(25,75)</a:t>
            </a:r>
          </a:p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EE1BE-9A7B-4D08-ADA4-30B084D0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8" y="4453884"/>
            <a:ext cx="5029200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EB790-D535-49B7-B302-DBBA01B2C803}"/>
              </a:ext>
            </a:extLst>
          </p:cNvPr>
          <p:cNvSpPr txBox="1"/>
          <p:nvPr/>
        </p:nvSpPr>
        <p:spPr>
          <a:xfrm>
            <a:off x="144201" y="5456162"/>
            <a:ext cx="530056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alternative="greater")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578BF5-CA28-41CB-B760-93B6F0969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98" y="5887400"/>
            <a:ext cx="5027972" cy="7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10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DD812-158F-4548-9AF4-2CFEC7F8A8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Extra info that usually goes into a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44BA8-3D8F-4CFC-A959-8C9E7646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7135221" cy="1371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C7CDA-F7D0-40A0-8FA8-E9ECB234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62854"/>
            <a:ext cx="1943371" cy="60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41156-DF3B-4CB2-A2FE-F0CFC9EB4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59" y="3392076"/>
            <a:ext cx="4963218" cy="752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9CAAD-D0DB-4ED5-ABA8-51E9AB9AF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87989"/>
            <a:ext cx="7030431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12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5E260-8EDE-4120-A012-EA30DD3BC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916" y="662292"/>
            <a:ext cx="11233149" cy="1351321"/>
          </a:xfrm>
        </p:spPr>
        <p:txBody>
          <a:bodyPr/>
          <a:lstStyle/>
          <a:p>
            <a:r>
              <a:rPr lang="en-US" dirty="0"/>
              <a:t>Mild fever</a:t>
            </a:r>
          </a:p>
          <a:p>
            <a:r>
              <a:rPr lang="en-US" dirty="0"/>
              <a:t>Fatigue</a:t>
            </a:r>
          </a:p>
          <a:p>
            <a:r>
              <a:rPr lang="en-US" dirty="0"/>
              <a:t>Chills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4BE6F-5212-4531-A792-5DBBDA87AF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 Vaccine Side effects?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B0B2AA-93A2-41A1-808A-BAC6DCB35EEE}"/>
              </a:ext>
            </a:extLst>
          </p:cNvPr>
          <p:cNvCxnSpPr>
            <a:cxnSpLocks/>
          </p:cNvCxnSpPr>
          <p:nvPr/>
        </p:nvCxnSpPr>
        <p:spPr>
          <a:xfrm>
            <a:off x="848578" y="4876800"/>
            <a:ext cx="35710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4E5489-E12D-47C8-A1D3-53272B7177C6}"/>
              </a:ext>
            </a:extLst>
          </p:cNvPr>
          <p:cNvSpPr txBox="1"/>
          <p:nvPr/>
        </p:nvSpPr>
        <p:spPr>
          <a:xfrm>
            <a:off x="124678" y="5562600"/>
            <a:ext cx="14478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Vaccine, 11:50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281D13-9A83-4D54-B4A7-4BADC53059C0}"/>
              </a:ext>
            </a:extLst>
          </p:cNvPr>
          <p:cNvCxnSpPr>
            <a:cxnSpLocks/>
          </p:cNvCxnSpPr>
          <p:nvPr/>
        </p:nvCxnSpPr>
        <p:spPr>
          <a:xfrm flipV="1">
            <a:off x="4419600" y="4038600"/>
            <a:ext cx="53340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31AEC6-255B-4F4D-A46E-6BDF084DC916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4037124"/>
            <a:ext cx="381000" cy="458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C9BFE7-122E-44E4-96E3-5888829D93AD}"/>
              </a:ext>
            </a:extLst>
          </p:cNvPr>
          <p:cNvCxnSpPr>
            <a:cxnSpLocks/>
          </p:cNvCxnSpPr>
          <p:nvPr/>
        </p:nvCxnSpPr>
        <p:spPr>
          <a:xfrm flipH="1">
            <a:off x="5334000" y="2829023"/>
            <a:ext cx="1143000" cy="1666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FD06BB-2C1B-44C2-BD19-F5E5E6995C0A}"/>
              </a:ext>
            </a:extLst>
          </p:cNvPr>
          <p:cNvCxnSpPr>
            <a:cxnSpLocks/>
          </p:cNvCxnSpPr>
          <p:nvPr/>
        </p:nvCxnSpPr>
        <p:spPr>
          <a:xfrm>
            <a:off x="6477000" y="2829023"/>
            <a:ext cx="4800600" cy="1666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3750BB-BB85-48D1-9888-6BE26FE87749}"/>
              </a:ext>
            </a:extLst>
          </p:cNvPr>
          <p:cNvSpPr txBox="1"/>
          <p:nvPr/>
        </p:nvSpPr>
        <p:spPr>
          <a:xfrm>
            <a:off x="2590800" y="3200400"/>
            <a:ext cx="18288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Still rocking, 22:00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7E829-D709-4021-9EE9-DFF95685C743}"/>
              </a:ext>
            </a:extLst>
          </p:cNvPr>
          <p:cNvSpPr txBox="1"/>
          <p:nvPr/>
        </p:nvSpPr>
        <p:spPr>
          <a:xfrm>
            <a:off x="4213860" y="5029212"/>
            <a:ext cx="18288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Uh-ho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23:00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C74986-C4A0-402B-B254-0FD01D4C37DD}"/>
              </a:ext>
            </a:extLst>
          </p:cNvPr>
          <p:cNvSpPr txBox="1"/>
          <p:nvPr/>
        </p:nvSpPr>
        <p:spPr>
          <a:xfrm>
            <a:off x="6233160" y="4457700"/>
            <a:ext cx="18288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???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24:00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62E6EB-7EC1-4685-BD28-A67D2C3A16F8}"/>
              </a:ext>
            </a:extLst>
          </p:cNvPr>
          <p:cNvSpPr txBox="1"/>
          <p:nvPr/>
        </p:nvSpPr>
        <p:spPr>
          <a:xfrm>
            <a:off x="6130491" y="1280498"/>
            <a:ext cx="18288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Craziness peak 5:00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6E8804-D51B-4729-A75E-68516ADC8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9" t="33137" r="816" b="26667"/>
          <a:stretch/>
        </p:blipFill>
        <p:spPr bwMode="auto">
          <a:xfrm>
            <a:off x="6004561" y="2016971"/>
            <a:ext cx="2057399" cy="78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754D8E-4A52-46C2-934C-048542A12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7" t="41251" r="15821" b="24678"/>
          <a:stretch/>
        </p:blipFill>
        <p:spPr bwMode="auto">
          <a:xfrm>
            <a:off x="9882315" y="2115514"/>
            <a:ext cx="2197364" cy="89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8C8E01-1B9C-4B05-BB92-FEE005457091}"/>
              </a:ext>
            </a:extLst>
          </p:cNvPr>
          <p:cNvCxnSpPr>
            <a:stCxn id="6" idx="0"/>
          </p:cNvCxnSpPr>
          <p:nvPr/>
        </p:nvCxnSpPr>
        <p:spPr>
          <a:xfrm flipV="1">
            <a:off x="848578" y="48768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5D39D5-9688-4E58-8C20-AB4FA7678348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505200" y="3908286"/>
            <a:ext cx="914400" cy="96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B522D2-778C-4F33-86E9-5D03E58DAD0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942172" y="4037124"/>
            <a:ext cx="186088" cy="9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252F01-C9B0-4AE1-8335-B53A22006BDA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5355658" y="4456964"/>
            <a:ext cx="877502" cy="3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840FBC1-82EA-4AC4-A3DF-13E5D38FF9F5}"/>
              </a:ext>
            </a:extLst>
          </p:cNvPr>
          <p:cNvSpPr txBox="1"/>
          <p:nvPr/>
        </p:nvSpPr>
        <p:spPr>
          <a:xfrm>
            <a:off x="10226816" y="3071956"/>
            <a:ext cx="18288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Genomics class 14:00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9D29108-E748-4D15-B476-B1B08E14F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5" t="35465" r="18322" b="34027"/>
          <a:stretch/>
        </p:blipFill>
        <p:spPr bwMode="auto">
          <a:xfrm>
            <a:off x="2333748" y="2330415"/>
            <a:ext cx="238116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7F8719-7348-4886-B3C7-F7D2BE79F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1" t="33518" r="14154" b="40566"/>
          <a:stretch/>
        </p:blipFill>
        <p:spPr bwMode="auto">
          <a:xfrm>
            <a:off x="3981510" y="5869983"/>
            <a:ext cx="2276515" cy="7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9534E77-2E38-4F23-B66D-56FF4C368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t="44456" r="25826" b="35010"/>
          <a:stretch/>
        </p:blipFill>
        <p:spPr bwMode="auto">
          <a:xfrm>
            <a:off x="6477000" y="5196725"/>
            <a:ext cx="2413270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E2EF64D-1C36-44FF-A334-925ADD9AFA30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1141216" y="3779842"/>
            <a:ext cx="136384" cy="71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40E060-9F5E-4790-926E-E2490CADDF39}"/>
              </a:ext>
            </a:extLst>
          </p:cNvPr>
          <p:cNvSpPr txBox="1"/>
          <p:nvPr/>
        </p:nvSpPr>
        <p:spPr>
          <a:xfrm>
            <a:off x="9485" y="6565408"/>
            <a:ext cx="227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Century Gothic" panose="020B0502020202020204" pitchFamily="34" charset="0"/>
              </a:rPr>
              <a:t>*timeline not on scale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991E633-4F90-4581-81B6-79169D4F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371" y="4472511"/>
            <a:ext cx="1570158" cy="20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AF8CC4-DF71-4007-9DFC-8535DAB44CF3}"/>
              </a:ext>
            </a:extLst>
          </p:cNvPr>
          <p:cNvCxnSpPr>
            <a:cxnSpLocks/>
            <a:stCxn id="1036" idx="3"/>
          </p:cNvCxnSpPr>
          <p:nvPr/>
        </p:nvCxnSpPr>
        <p:spPr>
          <a:xfrm flipV="1">
            <a:off x="10881529" y="4472511"/>
            <a:ext cx="396071" cy="104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40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381C3-D114-4304-A831-5F28700D5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85E5A-DC85-E949-F50B-CE606A28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329356"/>
            <a:ext cx="6821033" cy="2097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5C8C9-A0CE-D5EC-ACEE-5262622B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038600"/>
            <a:ext cx="6544322" cy="2627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71301-882B-4F82-2975-5D5D5F5789A6}"/>
              </a:ext>
            </a:extLst>
          </p:cNvPr>
          <p:cNvSpPr txBox="1"/>
          <p:nvPr/>
        </p:nvSpPr>
        <p:spPr>
          <a:xfrm>
            <a:off x="119063" y="1329356"/>
            <a:ext cx="2928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Click on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5A9B-C3ED-843F-6D95-FC720BDCB3E8}"/>
              </a:ext>
            </a:extLst>
          </p:cNvPr>
          <p:cNvSpPr txBox="1"/>
          <p:nvPr/>
        </p:nvSpPr>
        <p:spPr>
          <a:xfrm>
            <a:off x="0" y="4419600"/>
            <a:ext cx="2928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Create Project</a:t>
            </a: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(any title is fine)</a:t>
            </a:r>
          </a:p>
        </p:txBody>
      </p:sp>
    </p:spTree>
    <p:extLst>
      <p:ext uri="{BB962C8B-B14F-4D97-AF65-F5344CB8AC3E}">
        <p14:creationId xmlns:p14="http://schemas.microsoft.com/office/powerpoint/2010/main" val="12148093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BE798-39BF-40AD-B786-3AAF553F6A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AstraZeneca Vaccine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7AA46-C7FF-4189-B372-F057AF50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647521"/>
            <a:ext cx="6182301" cy="2370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8FBC8-E577-490B-97AB-ED30558D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1381318" cy="438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E187F-4E42-4E53-BD91-D3AE21908BA8}"/>
              </a:ext>
            </a:extLst>
          </p:cNvPr>
          <p:cNvSpPr txBox="1"/>
          <p:nvPr/>
        </p:nvSpPr>
        <p:spPr>
          <a:xfrm>
            <a:off x="119063" y="5486400"/>
            <a:ext cx="11920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hlinkClick r:id="rId4"/>
              </a:rPr>
              <a:t>https://www.nature.com/articles/d41586-021-00785-7?utm_source=twitter&amp;utm_medium=social&amp;utm_content=organic&amp;utm_campaign=NGMT_USG_JC01_GL_Nature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146961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B00167-8DFC-4906-96B9-6509F9AC73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082" y="728701"/>
            <a:ext cx="5416549" cy="2547900"/>
          </a:xfrm>
        </p:spPr>
        <p:txBody>
          <a:bodyPr/>
          <a:lstStyle/>
          <a:p>
            <a:r>
              <a:rPr lang="en-US" sz="2000" dirty="0"/>
              <a:t>Easy to store (fridge)</a:t>
            </a:r>
          </a:p>
          <a:p>
            <a:r>
              <a:rPr lang="en-US" sz="2000" dirty="0"/>
              <a:t>Low Cost per dose</a:t>
            </a:r>
          </a:p>
          <a:p>
            <a:r>
              <a:rPr lang="en-US" sz="2000" dirty="0"/>
              <a:t>Approved in &gt;100 countries</a:t>
            </a:r>
          </a:p>
          <a:p>
            <a:r>
              <a:rPr lang="en-US" sz="2000" dirty="0"/>
              <a:t>Distributed doses:</a:t>
            </a:r>
          </a:p>
          <a:p>
            <a:pPr lvl="1"/>
            <a:r>
              <a:rPr lang="en-US" sz="2000" dirty="0"/>
              <a:t>20M EU + UK</a:t>
            </a:r>
          </a:p>
          <a:p>
            <a:pPr lvl="1"/>
            <a:r>
              <a:rPr lang="en-US" sz="2000" dirty="0"/>
              <a:t>27M India</a:t>
            </a:r>
          </a:p>
          <a:p>
            <a:pPr lvl="1"/>
            <a:r>
              <a:rPr lang="en-US" sz="2000" dirty="0"/>
              <a:t>170M to mid-income countries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56611-6C9D-4636-96BD-EFD21D852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is the AZ vaccine’s role in the pandemic?</a:t>
            </a:r>
          </a:p>
        </p:txBody>
      </p:sp>
      <p:pic>
        <p:nvPicPr>
          <p:cNvPr id="4102" name="Picture 6" descr="Chart: The Cost Per Jab Of Covid-19 Vaccine Candidates | Statista">
            <a:extLst>
              <a:ext uri="{FF2B5EF4-FFF2-40B4-BE49-F238E27FC236}">
                <a16:creationId xmlns:a16="http://schemas.microsoft.com/office/drawing/2014/main" id="{A5A9CAB4-0680-4E01-B812-65A50509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766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vid: South Africa halts AstraZeneca vaccine rollout over new variant -  BBC News">
            <a:extLst>
              <a:ext uri="{FF2B5EF4-FFF2-40B4-BE49-F238E27FC236}">
                <a16:creationId xmlns:a16="http://schemas.microsoft.com/office/drawing/2014/main" id="{0230B4FF-92BF-4B47-AD53-45FD7F03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71" y="728701"/>
            <a:ext cx="4267200" cy="58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750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A71E76-7CEC-425A-9D6B-D1D53D6F4A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063" y="685801"/>
            <a:ext cx="6894512" cy="2362200"/>
          </a:xfrm>
        </p:spPr>
        <p:txBody>
          <a:bodyPr/>
          <a:lstStyle/>
          <a:p>
            <a:r>
              <a:rPr lang="en-US" sz="2000" dirty="0"/>
              <a:t>22 March 2021: AZ declared </a:t>
            </a:r>
            <a:r>
              <a:rPr lang="en-US" sz="2000" b="1" dirty="0"/>
              <a:t>79%</a:t>
            </a:r>
            <a:r>
              <a:rPr lang="en-US" sz="2000" dirty="0"/>
              <a:t> effectiveness at preventing COVID-19 in a trial of 32,449 adults</a:t>
            </a:r>
          </a:p>
          <a:p>
            <a:endParaRPr lang="en-US" sz="2000" dirty="0"/>
          </a:p>
          <a:p>
            <a:r>
              <a:rPr lang="en-US" sz="2000" dirty="0"/>
              <a:t>23 March 2021: NIAID (US National Institute of Allergy and Infectious Disease) expressed concerns on the previous estimate, based on "outdated information", expressing an efficacy of </a:t>
            </a:r>
            <a:r>
              <a:rPr lang="en-US" sz="2000" b="1" dirty="0"/>
              <a:t>69-74%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B33E3-1F7E-445F-AA73-3315A51F7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effective is the vaccine?</a:t>
            </a:r>
          </a:p>
        </p:txBody>
      </p:sp>
      <p:pic>
        <p:nvPicPr>
          <p:cNvPr id="6146" name="Picture 2" descr="A health-care worker receives a dose of the Johnson &amp; Johnson vaccine against the COVID-19 coronavirus, SA.">
            <a:extLst>
              <a:ext uri="{FF2B5EF4-FFF2-40B4-BE49-F238E27FC236}">
                <a16:creationId xmlns:a16="http://schemas.microsoft.com/office/drawing/2014/main" id="{E8CB6F6F-E55C-48CC-8539-6FAF90C83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08770"/>
            <a:ext cx="3518975" cy="263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3D7F7D1D-4608-4907-8A1F-8F368442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615" y="3113114"/>
            <a:ext cx="6854031" cy="357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4890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23CE6-4762-4609-8154-8A49940A4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3054"/>
          <a:stretch/>
        </p:blipFill>
        <p:spPr>
          <a:xfrm>
            <a:off x="794776" y="1905000"/>
            <a:ext cx="10602447" cy="42672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95F96E-ECE9-4975-8010-67C40BB579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915887"/>
          </a:xfrm>
        </p:spPr>
        <p:txBody>
          <a:bodyPr/>
          <a:lstStyle/>
          <a:p>
            <a:r>
              <a:rPr lang="en-US"/>
              <a:t>&lt; 10 cases of blood-clotting conditions that followed vaccines (mostly in women aged 55 or younger)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38EAA-A6D7-43C3-B2CC-C2343F16B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safe is the vaccine?</a:t>
            </a:r>
          </a:p>
        </p:txBody>
      </p:sp>
    </p:spTree>
    <p:extLst>
      <p:ext uri="{BB962C8B-B14F-4D97-AF65-F5344CB8AC3E}">
        <p14:creationId xmlns:p14="http://schemas.microsoft.com/office/powerpoint/2010/main" val="20710050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AD9D09-906B-4CCB-BF5B-E1C2728EF8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830287"/>
          </a:xfrm>
        </p:spPr>
        <p:txBody>
          <a:bodyPr/>
          <a:lstStyle/>
          <a:p>
            <a:r>
              <a:rPr lang="en-US" dirty="0"/>
              <a:t>Preliminary results in one UK trial show similar levels of protection against NC_045512.2 (original Wuhan strain) and </a:t>
            </a:r>
            <a:r>
              <a:rPr lang="en-US" b="1" u="sng" dirty="0"/>
              <a:t>B.1.1.7</a:t>
            </a:r>
            <a:r>
              <a:rPr lang="en-US" b="1" dirty="0"/>
              <a:t> "English" variant</a:t>
            </a:r>
          </a:p>
          <a:p>
            <a:r>
              <a:rPr lang="en-US" dirty="0"/>
              <a:t>2000 patients trial showed lower protection against the </a:t>
            </a:r>
            <a:r>
              <a:rPr lang="en-US" b="1" u="sng" dirty="0"/>
              <a:t>B.1.351</a:t>
            </a:r>
            <a:r>
              <a:rPr lang="en-US" b="1" dirty="0"/>
              <a:t> "South African" variant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19603-8955-4FC1-9A37-9F8A97249D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does the AZ vaccine perform against variants?</a:t>
            </a:r>
          </a:p>
        </p:txBody>
      </p:sp>
      <p:pic>
        <p:nvPicPr>
          <p:cNvPr id="4" name="Picture 2" descr="A man sits while medical workers prepare vaccines.">
            <a:extLst>
              <a:ext uri="{FF2B5EF4-FFF2-40B4-BE49-F238E27FC236}">
                <a16:creationId xmlns:a16="http://schemas.microsoft.com/office/drawing/2014/main" id="{AF23629A-622D-487B-B8BA-4EAF6E337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800"/>
            <a:ext cx="4150454" cy="28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llustration of COVID-19 coronavirus spike proteins">
            <a:extLst>
              <a:ext uri="{FF2B5EF4-FFF2-40B4-BE49-F238E27FC236}">
                <a16:creationId xmlns:a16="http://schemas.microsoft.com/office/drawing/2014/main" id="{CB5361F1-C780-4410-BB55-26E5AFE8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21" y="2971800"/>
            <a:ext cx="5035884" cy="28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965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D5D1F-7CB0-4A0A-8639-4681F4EB8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B.1.1.7 variant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5BA80-17D3-4C6E-8D4D-A049800ECCCE}"/>
              </a:ext>
            </a:extLst>
          </p:cNvPr>
          <p:cNvSpPr txBox="1"/>
          <p:nvPr/>
        </p:nvSpPr>
        <p:spPr>
          <a:xfrm>
            <a:off x="3071157" y="6258986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https://cov-lineages.org/global_report_B.1.1.7.html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6350E-2F63-4819-B901-E5626808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70" y="561031"/>
            <a:ext cx="7521430" cy="2878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2FC5A7-C147-427B-94C4-A5D6559A149E}"/>
              </a:ext>
            </a:extLst>
          </p:cNvPr>
          <p:cNvSpPr txBox="1"/>
          <p:nvPr/>
        </p:nvSpPr>
        <p:spPr>
          <a:xfrm>
            <a:off x="228600" y="811298"/>
            <a:ext cx="2667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sz="1800" dirty="0">
                <a:effectLst/>
                <a:latin typeface="+mj-lt"/>
              </a:rPr>
              <a:t>Defining SNPs:</a:t>
            </a:r>
          </a:p>
          <a:p>
            <a:pPr fontAlgn="t"/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aa:orf1ab:T1001I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aa:orf1ab:A1708D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aa:orf1ab:I2230T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del:11288:9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del:21765:6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del:21991:3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aa:S:N501Y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aa:S:A570D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aa:S:P681H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aa:S:T716I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aa:S:S982A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aa:S:D1118H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aa:Orf8:Q27*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aa:Orf8:R52I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aa:Orf8:Y73C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aa:N:D3L</a:t>
            </a:r>
            <a:br>
              <a:rPr lang="en-US" sz="1800" dirty="0">
                <a:effectLst/>
                <a:latin typeface="+mj-lt"/>
              </a:rPr>
            </a:br>
            <a:r>
              <a:rPr lang="en-US" sz="1800" dirty="0">
                <a:effectLst/>
                <a:latin typeface="+mj-lt"/>
              </a:rPr>
              <a:t>aa:N:S235F</a:t>
            </a:r>
          </a:p>
          <a:p>
            <a:pPr fontAlgn="t"/>
            <a:r>
              <a:rPr lang="pt-BR" dirty="0">
                <a:solidFill>
                  <a:srgbClr val="FF0000"/>
                </a:solidFill>
                <a:latin typeface="+mj-lt"/>
              </a:rPr>
              <a:t>aa:S:D614G</a:t>
            </a:r>
            <a:endParaRPr lang="en-US" sz="1800" dirty="0">
              <a:solidFill>
                <a:srgbClr val="FF0000"/>
              </a:solidFill>
              <a:effectLst/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7E2A11-9307-44C0-94E5-EF23DDA0E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17" y="3622088"/>
            <a:ext cx="7601283" cy="245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689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D5D1F-7CB0-4A0A-8639-4681F4EB8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B.1.351 variant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5BA80-17D3-4C6E-8D4D-A049800ECCCE}"/>
              </a:ext>
            </a:extLst>
          </p:cNvPr>
          <p:cNvSpPr txBox="1"/>
          <p:nvPr/>
        </p:nvSpPr>
        <p:spPr>
          <a:xfrm>
            <a:off x="3071157" y="6258986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https://cov-lineages.org/global_report_B.1.351.html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FC5A7-C147-427B-94C4-A5D6559A149E}"/>
              </a:ext>
            </a:extLst>
          </p:cNvPr>
          <p:cNvSpPr txBox="1"/>
          <p:nvPr/>
        </p:nvSpPr>
        <p:spPr>
          <a:xfrm>
            <a:off x="228600" y="811298"/>
            <a:ext cx="2667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sz="1800" dirty="0">
                <a:effectLst/>
                <a:latin typeface="+mj-lt"/>
              </a:rPr>
              <a:t>Defining SNPs:</a:t>
            </a:r>
          </a:p>
          <a:p>
            <a:pPr fontAlgn="t"/>
            <a:br>
              <a:rPr lang="en-US" sz="1800" dirty="0">
                <a:effectLst/>
                <a:latin typeface="+mj-lt"/>
              </a:rPr>
            </a:br>
            <a:r>
              <a:rPr lang="pt-BR" sz="1800" dirty="0">
                <a:effectLst/>
                <a:latin typeface="+mj-lt"/>
              </a:rPr>
              <a:t>aa:E:P71L</a:t>
            </a:r>
          </a:p>
          <a:p>
            <a:pPr fontAlgn="t"/>
            <a:r>
              <a:rPr lang="pt-BR" sz="1800" dirty="0">
                <a:effectLst/>
                <a:latin typeface="+mj-lt"/>
              </a:rPr>
              <a:t>aa:N:T205I</a:t>
            </a:r>
          </a:p>
          <a:p>
            <a:pPr fontAlgn="t"/>
            <a:r>
              <a:rPr lang="pt-BR" sz="1800" dirty="0">
                <a:effectLst/>
                <a:latin typeface="+mj-lt"/>
              </a:rPr>
              <a:t>aa:orf1a:K1655N</a:t>
            </a:r>
          </a:p>
          <a:p>
            <a:pPr fontAlgn="t"/>
            <a:r>
              <a:rPr lang="pt-BR" sz="1800" dirty="0">
                <a:effectLst/>
                <a:latin typeface="+mj-lt"/>
              </a:rPr>
              <a:t>aa:S:D80A</a:t>
            </a:r>
          </a:p>
          <a:p>
            <a:pPr fontAlgn="t"/>
            <a:r>
              <a:rPr lang="pt-BR" sz="1800" dirty="0">
                <a:effectLst/>
                <a:latin typeface="+mj-lt"/>
              </a:rPr>
              <a:t>aa:S:D215G</a:t>
            </a:r>
          </a:p>
          <a:p>
            <a:pPr fontAlgn="t"/>
            <a:r>
              <a:rPr lang="pt-BR" sz="1800" dirty="0">
                <a:effectLst/>
                <a:latin typeface="+mj-lt"/>
              </a:rPr>
              <a:t>aa:S:K417N</a:t>
            </a:r>
          </a:p>
          <a:p>
            <a:pPr fontAlgn="t"/>
            <a:r>
              <a:rPr lang="pt-BR" sz="1800" dirty="0">
                <a:effectLst/>
                <a:latin typeface="+mj-lt"/>
              </a:rPr>
              <a:t>aa:S:A701V</a:t>
            </a:r>
          </a:p>
          <a:p>
            <a:pPr fontAlgn="t"/>
            <a:r>
              <a:rPr lang="pt-BR" sz="1800" dirty="0">
                <a:effectLst/>
                <a:latin typeface="+mj-lt"/>
              </a:rPr>
              <a:t>aa:S:N501Y</a:t>
            </a:r>
          </a:p>
          <a:p>
            <a:pPr fontAlgn="t"/>
            <a:r>
              <a:rPr lang="pt-BR" sz="1800" dirty="0">
                <a:effectLst/>
                <a:latin typeface="+mj-lt"/>
              </a:rPr>
              <a:t>aa:S:E484K</a:t>
            </a:r>
          </a:p>
          <a:p>
            <a:pPr fontAlgn="t"/>
            <a:r>
              <a:rPr lang="pt-BR" dirty="0">
                <a:solidFill>
                  <a:srgbClr val="FF0000"/>
                </a:solidFill>
                <a:latin typeface="+mj-lt"/>
              </a:rPr>
              <a:t>aa:S:D614G</a:t>
            </a:r>
            <a:endParaRPr lang="en-US" sz="1800" dirty="0">
              <a:solidFill>
                <a:srgbClr val="FF0000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C2B64-8579-4709-BC76-9EBB5806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977" y="381000"/>
            <a:ext cx="6530171" cy="2636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CB8CB-2633-4A06-A77A-699D93C1B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62" y="3505200"/>
            <a:ext cx="7115792" cy="22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83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0430C-06C5-4856-A6D6-B328D4352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PANGO SARS-CoV-2 lineage nomenclature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DC99E-DE8C-4E29-B2B9-65A22D96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5800"/>
            <a:ext cx="9372600" cy="510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B6D179-EBD8-406E-A4E0-755AD428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362200"/>
            <a:ext cx="4553281" cy="1567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13E74C-BF51-4213-8BF5-69310F849EB1}"/>
              </a:ext>
            </a:extLst>
          </p:cNvPr>
          <p:cNvSpPr txBox="1"/>
          <p:nvPr/>
        </p:nvSpPr>
        <p:spPr>
          <a:xfrm>
            <a:off x="3023532" y="6096000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https://www.nature.com/articles/s41564-020-0770-5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419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16821-5CAE-4389-9C47-1B977E9F92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SARS-CoV-2 Mutation Tracker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D31AF-167A-4E62-9B43-AE492F7C0536}"/>
              </a:ext>
            </a:extLst>
          </p:cNvPr>
          <p:cNvSpPr txBox="1"/>
          <p:nvPr/>
        </p:nvSpPr>
        <p:spPr>
          <a:xfrm>
            <a:off x="2867163" y="685800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https://outbreak.info/situation-reports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9B094B-6C30-4D95-9EB3-B67F6E1F2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2192000" cy="46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039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95BC2-2A9A-428B-9C22-33C1862478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3201887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i="1" dirty="0"/>
              <a:t>outbreak.info</a:t>
            </a:r>
            <a:r>
              <a:rPr lang="en-US" dirty="0"/>
              <a:t> and </a:t>
            </a:r>
            <a:r>
              <a:rPr lang="en-US" i="1" dirty="0"/>
              <a:t>cov-lineages.org</a:t>
            </a:r>
            <a:r>
              <a:rPr lang="en-US" dirty="0"/>
              <a:t> resources, define everything you can about the mutation </a:t>
            </a:r>
            <a:r>
              <a:rPr lang="en-US" b="1" u="sng" dirty="0"/>
              <a:t>S:T478K</a:t>
            </a:r>
            <a:r>
              <a:rPr lang="en-US" dirty="0"/>
              <a:t> (Spike Protein, aa 478)</a:t>
            </a:r>
          </a:p>
          <a:p>
            <a:pPr lvl="1"/>
            <a:r>
              <a:rPr lang="en-US" dirty="0"/>
              <a:t>Does it belong to a specific lineage/variant (i.e. collection of mutations)</a:t>
            </a:r>
          </a:p>
          <a:p>
            <a:pPr lvl="1"/>
            <a:r>
              <a:rPr lang="en-US" dirty="0"/>
              <a:t>Is it growing in frequency?</a:t>
            </a:r>
          </a:p>
          <a:p>
            <a:pPr lvl="1"/>
            <a:r>
              <a:rPr lang="en-US" dirty="0"/>
              <a:t>Is it located in the SARS-CoV-2 Spike / Human ACE2 interface?</a:t>
            </a:r>
          </a:p>
          <a:p>
            <a:pPr lvl="1"/>
            <a:r>
              <a:rPr lang="en-US" dirty="0"/>
              <a:t>In which countries does it appear?</a:t>
            </a:r>
          </a:p>
          <a:p>
            <a:pPr lvl="1"/>
            <a:r>
              <a:rPr lang="en-US" dirty="0"/>
              <a:t>Any further idea on how to predict its effect?</a:t>
            </a:r>
          </a:p>
          <a:p>
            <a:pPr lvl="2"/>
            <a:r>
              <a:rPr lang="en-US" dirty="0"/>
              <a:t>Any idea is good!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796E5-C136-4953-A8B1-F7E910A77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96739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8E15F-9228-6159-C8FC-C692748C3D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C04EF-10DC-1FDE-E07F-4463BAE1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362200"/>
            <a:ext cx="3829584" cy="232442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E08A48-3E3D-914D-0B68-390C490CC9E9}"/>
              </a:ext>
            </a:extLst>
          </p:cNvPr>
          <p:cNvSpPr/>
          <p:nvPr/>
        </p:nvSpPr>
        <p:spPr>
          <a:xfrm>
            <a:off x="4648200" y="2745904"/>
            <a:ext cx="2057400" cy="683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523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CFFFD27-FEB2-46D0-8364-5331C170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48636"/>
            <a:ext cx="5982354" cy="156854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07186-201B-42E5-AF29-D9A0E9D3E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ACE2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C281F3-B5FE-4440-B02C-F36DE715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80233"/>
            <a:ext cx="6858000" cy="36923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4C63A4-302D-4AB5-84AA-D2141109B18D}"/>
              </a:ext>
            </a:extLst>
          </p:cNvPr>
          <p:cNvSpPr txBox="1"/>
          <p:nvPr/>
        </p:nvSpPr>
        <p:spPr>
          <a:xfrm>
            <a:off x="2971800" y="4433248"/>
            <a:ext cx="1068780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S477N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FB1A7-B248-483E-9C43-A29D8F6711FE}"/>
              </a:ext>
            </a:extLst>
          </p:cNvPr>
          <p:cNvSpPr txBox="1"/>
          <p:nvPr/>
        </p:nvSpPr>
        <p:spPr>
          <a:xfrm>
            <a:off x="5026354" y="905838"/>
            <a:ext cx="963881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N439K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97FCA-0092-4242-A84D-400807A5501C}"/>
              </a:ext>
            </a:extLst>
          </p:cNvPr>
          <p:cNvSpPr txBox="1"/>
          <p:nvPr/>
        </p:nvSpPr>
        <p:spPr>
          <a:xfrm>
            <a:off x="5455845" y="1360146"/>
            <a:ext cx="1068780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N501Y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31DFD3-71B3-4207-90C6-DE9633077817}"/>
              </a:ext>
            </a:extLst>
          </p:cNvPr>
          <p:cNvSpPr/>
          <p:nvPr/>
        </p:nvSpPr>
        <p:spPr>
          <a:xfrm>
            <a:off x="5487390" y="2080931"/>
            <a:ext cx="285750" cy="2667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8A7219-1B8D-4EBC-9D18-A14289DF1831}"/>
              </a:ext>
            </a:extLst>
          </p:cNvPr>
          <p:cNvSpPr/>
          <p:nvPr/>
        </p:nvSpPr>
        <p:spPr>
          <a:xfrm>
            <a:off x="4508295" y="4305048"/>
            <a:ext cx="285750" cy="2667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FFCD50-2A63-4CC3-A87B-CE8FC8AF8F50}"/>
              </a:ext>
            </a:extLst>
          </p:cNvPr>
          <p:cNvSpPr/>
          <p:nvPr/>
        </p:nvSpPr>
        <p:spPr>
          <a:xfrm>
            <a:off x="5170095" y="1598336"/>
            <a:ext cx="285750" cy="2667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3BB9B-85CD-4F13-8252-0725AFD68907}"/>
              </a:ext>
            </a:extLst>
          </p:cNvPr>
          <p:cNvSpPr txBox="1"/>
          <p:nvPr/>
        </p:nvSpPr>
        <p:spPr>
          <a:xfrm>
            <a:off x="2886817" y="3165903"/>
            <a:ext cx="13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SARS-CoV-2 Spike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70D3C7-027D-4289-9674-25D065A98CB8}"/>
              </a:ext>
            </a:extLst>
          </p:cNvPr>
          <p:cNvSpPr txBox="1"/>
          <p:nvPr/>
        </p:nvSpPr>
        <p:spPr>
          <a:xfrm>
            <a:off x="7548352" y="1275170"/>
            <a:ext cx="13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Human ACE2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3053D5-3F79-4031-8C57-C12297796CE1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312970" y="1182837"/>
            <a:ext cx="195325" cy="4154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5B522F-08C1-4C61-B8CD-E7960654FD3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706217" y="1637145"/>
            <a:ext cx="284018" cy="4733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E8C93E-7A1C-4947-B97E-57D93C2958E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886200" y="4438398"/>
            <a:ext cx="622095" cy="1170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57071A-13B5-4E43-824E-476A9EFDB587}"/>
              </a:ext>
            </a:extLst>
          </p:cNvPr>
          <p:cNvSpPr txBox="1"/>
          <p:nvPr/>
        </p:nvSpPr>
        <p:spPr>
          <a:xfrm>
            <a:off x="119063" y="6393245"/>
            <a:ext cx="795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https://www.tandfonline.com/doi/full/10.1080/07391102.2021.1886175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57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C0EAC-6C0B-4A98-A787-BFCFD979EA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ultimate chart to fix problems in Bioinformatics</a:t>
            </a:r>
          </a:p>
        </p:txBody>
      </p:sp>
      <p:pic>
        <p:nvPicPr>
          <p:cNvPr id="4" name="Picture 3" descr="Tech Support Cheat Sheet">
            <a:extLst>
              <a:ext uri="{FF2B5EF4-FFF2-40B4-BE49-F238E27FC236}">
                <a16:creationId xmlns:a16="http://schemas.microsoft.com/office/drawing/2014/main" id="{0E172179-2B9C-4362-AEE4-72568FA9E3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72" y="711517"/>
            <a:ext cx="4834255" cy="5434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24691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rning sign">
            <a:extLst>
              <a:ext uri="{FF2B5EF4-FFF2-40B4-BE49-F238E27FC236}">
                <a16:creationId xmlns:a16="http://schemas.microsoft.com/office/drawing/2014/main" id="{59E5586F-9481-4D8C-B69F-F922AAD1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9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48E26-D9F4-4FFB-896D-5A2C9D2F4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Create a Linux terminal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0C39F0-0E24-4E3A-A163-A459F200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636762"/>
            <a:ext cx="809738" cy="647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CFC082-0626-4B5F-9299-7E587A607600}"/>
              </a:ext>
            </a:extLst>
          </p:cNvPr>
          <p:cNvSpPr txBox="1"/>
          <p:nvPr/>
        </p:nvSpPr>
        <p:spPr>
          <a:xfrm>
            <a:off x="381000" y="760602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Click on "New" (top left)</a:t>
            </a:r>
          </a:p>
          <a:p>
            <a:pPr algn="l"/>
            <a:r>
              <a:rPr lang="en-US" sz="2000">
                <a:latin typeface="Century Gothic" panose="020B0502020202020204" pitchFamily="34" charset="0"/>
              </a:rPr>
              <a:t>No seriously, click on it. This will appear: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AE1EC-0E9E-4F40-9D10-6D14079C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76400"/>
            <a:ext cx="9859751" cy="497274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8B8595B-5B06-4C4B-9BE7-028EC679B0B8}"/>
              </a:ext>
            </a:extLst>
          </p:cNvPr>
          <p:cNvSpPr/>
          <p:nvPr/>
        </p:nvSpPr>
        <p:spPr>
          <a:xfrm>
            <a:off x="3505200" y="3200400"/>
            <a:ext cx="2133600" cy="683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8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643F5-549A-4293-800A-DE7719CFA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is your Linux terminal!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3A2D2-615D-45C0-B6E6-A04A8862CDC6}"/>
              </a:ext>
            </a:extLst>
          </p:cNvPr>
          <p:cNvSpPr txBox="1"/>
          <p:nvPr/>
        </p:nvSpPr>
        <p:spPr>
          <a:xfrm>
            <a:off x="228600" y="685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Synonyms: terminal, shell, bash, environment, command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C590-1128-4ADA-B157-09CD4243F1CC}"/>
              </a:ext>
            </a:extLst>
          </p:cNvPr>
          <p:cNvSpPr txBox="1"/>
          <p:nvPr/>
        </p:nvSpPr>
        <p:spPr>
          <a:xfrm>
            <a:off x="4038600" y="1179919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https://cocalc.com/doc/linux.html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39BDF-3DBA-5D45-DD93-EE05E73C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378" y="1932047"/>
            <a:ext cx="5785243" cy="4553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89307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1. UNIX Basics</a:t>
            </a:r>
          </a:p>
        </p:txBody>
      </p:sp>
    </p:spTree>
    <p:extLst>
      <p:ext uri="{BB962C8B-B14F-4D97-AF65-F5344CB8AC3E}">
        <p14:creationId xmlns:p14="http://schemas.microsoft.com/office/powerpoint/2010/main" val="302835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664A8-CE3F-4777-B2AB-E7627EA7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332656"/>
            <a:ext cx="6032432" cy="60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41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43CC5-094A-4571-80B1-18A0DC2D8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Let’s start by typing in some simple commands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ED770-1A9E-4B1F-A93E-F7C61AA0A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2" y="5162740"/>
            <a:ext cx="8353325" cy="543295"/>
          </a:xfrm>
        </p:spPr>
        <p:txBody>
          <a:bodyPr/>
          <a:lstStyle/>
          <a:p>
            <a:r>
              <a:rPr lang="en-GB"/>
              <a:t>Present working directory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59D223-0F7B-49B8-9E83-D3585A340F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3500" y="5727458"/>
            <a:ext cx="7992888" cy="443617"/>
          </a:xfrm>
        </p:spPr>
        <p:txBody>
          <a:bodyPr/>
          <a:lstStyle/>
          <a:p>
            <a:r>
              <a:rPr lang="en-GB" err="1"/>
              <a:t>pwd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92E67F-A8E9-4626-BA3E-95D6C1741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560" y="1251324"/>
            <a:ext cx="8353325" cy="543295"/>
          </a:xfrm>
        </p:spPr>
        <p:txBody>
          <a:bodyPr/>
          <a:lstStyle/>
          <a:p>
            <a:r>
              <a:rPr lang="en-GB"/>
              <a:t>User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204149-F3CF-47E2-B9E3-2517F4BB5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1998" y="1816042"/>
            <a:ext cx="7992888" cy="443617"/>
          </a:xfrm>
        </p:spPr>
        <p:txBody>
          <a:bodyPr/>
          <a:lstStyle/>
          <a:p>
            <a:r>
              <a:rPr lang="en-GB" err="1"/>
              <a:t>whoami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344A8B-83C0-4FE5-B8FF-8A8FE30F03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162" y="2691484"/>
            <a:ext cx="8353325" cy="543295"/>
          </a:xfrm>
        </p:spPr>
        <p:txBody>
          <a:bodyPr/>
          <a:lstStyle/>
          <a:p>
            <a:r>
              <a:rPr lang="en-GB"/>
              <a:t>Name of the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8D2E9D-B50D-4DB1-9313-B9402D64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1600" y="3256202"/>
            <a:ext cx="7992888" cy="443617"/>
          </a:xfrm>
        </p:spPr>
        <p:txBody>
          <a:bodyPr/>
          <a:lstStyle/>
          <a:p>
            <a:r>
              <a:rPr lang="en-GB"/>
              <a:t>hostname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6FF97-A416-4145-996B-679CF6C1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30" y="6249818"/>
            <a:ext cx="1505160" cy="562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5FB1F1-DA2F-43FF-BD06-3FD9C932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808051"/>
            <a:ext cx="1390844" cy="61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24C408-CD08-4ACA-B347-45A67349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50" y="3812886"/>
            <a:ext cx="6468378" cy="657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E77687-4935-4F02-9A9F-2756B50EF9F8}"/>
              </a:ext>
            </a:extLst>
          </p:cNvPr>
          <p:cNvSpPr txBox="1"/>
          <p:nvPr/>
        </p:nvSpPr>
        <p:spPr>
          <a:xfrm>
            <a:off x="268980" y="620688"/>
            <a:ext cx="9179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Commands must be typed into the shell and executed by pressing ENTER</a:t>
            </a:r>
          </a:p>
        </p:txBody>
      </p:sp>
      <p:pic>
        <p:nvPicPr>
          <p:cNvPr id="2050" name="Picture 2" descr="Foto, immagini e foto stock a tema Enter Key | Shutterstock">
            <a:extLst>
              <a:ext uri="{FF2B5EF4-FFF2-40B4-BE49-F238E27FC236}">
                <a16:creationId xmlns:a16="http://schemas.microsoft.com/office/drawing/2014/main" id="{A272BBEB-5A0E-44A6-862C-F1F0FDFA6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7" t="16786" r="22987" b="19188"/>
          <a:stretch/>
        </p:blipFill>
        <p:spPr bwMode="auto">
          <a:xfrm>
            <a:off x="9448800" y="44450"/>
            <a:ext cx="1981200" cy="170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972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Your Unix File System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0EC21537-8470-4572-BA44-612AAA1DF222}"/>
              </a:ext>
            </a:extLst>
          </p:cNvPr>
          <p:cNvSpPr/>
          <p:nvPr/>
        </p:nvSpPr>
        <p:spPr>
          <a:xfrm>
            <a:off x="5087888" y="1052736"/>
            <a:ext cx="936104" cy="57623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512808D-352F-4D42-90A1-B54C0DABA058}"/>
              </a:ext>
            </a:extLst>
          </p:cNvPr>
          <p:cNvSpPr/>
          <p:nvPr/>
        </p:nvSpPr>
        <p:spPr>
          <a:xfrm>
            <a:off x="2194692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bin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CC7424E0-E4E6-4AEB-BC69-585789E8D4C9}"/>
              </a:ext>
            </a:extLst>
          </p:cNvPr>
          <p:cNvSpPr/>
          <p:nvPr/>
        </p:nvSpPr>
        <p:spPr>
          <a:xfrm>
            <a:off x="3188021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sbin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02037EEA-F70A-4284-9D5B-2D46F472197A}"/>
              </a:ext>
            </a:extLst>
          </p:cNvPr>
          <p:cNvSpPr/>
          <p:nvPr/>
        </p:nvSpPr>
        <p:spPr>
          <a:xfrm>
            <a:off x="8161104" y="2402607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home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68EDFF66-B424-479C-9E26-7A14CC445BB8}"/>
              </a:ext>
            </a:extLst>
          </p:cNvPr>
          <p:cNvSpPr/>
          <p:nvPr/>
        </p:nvSpPr>
        <p:spPr>
          <a:xfrm>
            <a:off x="5174679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tmp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C0B0245C-4C1B-426D-83CF-075CFB226628}"/>
              </a:ext>
            </a:extLst>
          </p:cNvPr>
          <p:cNvSpPr/>
          <p:nvPr/>
        </p:nvSpPr>
        <p:spPr>
          <a:xfrm>
            <a:off x="6168008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lib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C5FB77AF-68B4-4AE8-924B-7721D178DCB2}"/>
              </a:ext>
            </a:extLst>
          </p:cNvPr>
          <p:cNvSpPr/>
          <p:nvPr/>
        </p:nvSpPr>
        <p:spPr>
          <a:xfrm>
            <a:off x="7161337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usr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5F2E4738-EBAA-428B-9EE6-1731DEB23704}"/>
              </a:ext>
            </a:extLst>
          </p:cNvPr>
          <p:cNvSpPr/>
          <p:nvPr/>
        </p:nvSpPr>
        <p:spPr>
          <a:xfrm>
            <a:off x="4174911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etc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540AAB-F570-4269-8497-5EC1A07B545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555940" y="1590878"/>
            <a:ext cx="0" cy="3070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959065-03C4-44C4-A979-8D4AF3DF83D3}"/>
              </a:ext>
            </a:extLst>
          </p:cNvPr>
          <p:cNvCxnSpPr>
            <a:cxnSpLocks/>
          </p:cNvCxnSpPr>
          <p:nvPr/>
        </p:nvCxnSpPr>
        <p:spPr>
          <a:xfrm flipH="1">
            <a:off x="2567608" y="1897958"/>
            <a:ext cx="596188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4446C5-682B-48BB-8C9D-BD77E2636A1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567608" y="1897958"/>
            <a:ext cx="1907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35DFF3-75C1-419E-8771-2B1EBCFF3A5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62844" y="1897958"/>
            <a:ext cx="0" cy="53106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9CE566-CDEB-4EC7-B696-9CE21546A5C4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535927" y="1879677"/>
            <a:ext cx="6437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E25373-A93E-44BC-8AE6-F80D78BFF1B4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549501" y="1897958"/>
            <a:ext cx="1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A063DD-6CE3-48FA-B896-78F3CE5CB44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542831" y="1897958"/>
            <a:ext cx="0" cy="53106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D6A110-BD54-48CF-A3ED-E617BDB55ED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29722" y="1897958"/>
            <a:ext cx="6438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F5C894-5DED-40CC-8283-4BDFFA49A010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4540078" y="1906093"/>
            <a:ext cx="9656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02D3C0C-70F0-4C9A-B26A-95A0B419D276}"/>
              </a:ext>
            </a:extLst>
          </p:cNvPr>
          <p:cNvGraphicFramePr>
            <a:graphicFrameLocks noGrp="1"/>
          </p:cNvGraphicFramePr>
          <p:nvPr/>
        </p:nvGraphicFramePr>
        <p:xfrm>
          <a:off x="152856" y="3187692"/>
          <a:ext cx="6048945" cy="3528004"/>
        </p:xfrm>
        <a:graphic>
          <a:graphicData uri="http://schemas.openxmlformats.org/drawingml/2006/table">
            <a:tbl>
              <a:tblPr/>
              <a:tblGrid>
                <a:gridCol w="719137">
                  <a:extLst>
                    <a:ext uri="{9D8B030D-6E8A-4147-A177-3AD203B41FA5}">
                      <a16:colId xmlns:a16="http://schemas.microsoft.com/office/drawing/2014/main" val="2962904440"/>
                    </a:ext>
                  </a:extLst>
                </a:gridCol>
                <a:gridCol w="5329808">
                  <a:extLst>
                    <a:ext uri="{9D8B030D-6E8A-4147-A177-3AD203B41FA5}">
                      <a16:colId xmlns:a16="http://schemas.microsoft.com/office/drawing/2014/main" val="2914485733"/>
                    </a:ext>
                  </a:extLst>
                </a:gridCol>
              </a:tblGrid>
              <a:tr h="232936">
                <a:tc>
                  <a:txBody>
                    <a:bodyPr/>
                    <a:lstStyle/>
                    <a:p>
                      <a:r>
                        <a:rPr lang="en-GB" sz="1100" b="1" u="sng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Directory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u="sng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Typical Contents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76038"/>
                  </a:ext>
                </a:extLst>
              </a:tr>
              <a:tr h="127104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The "root" directory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99935"/>
                  </a:ext>
                </a:extLst>
              </a:tr>
              <a:tr h="110192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/bin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Essential system programs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950799"/>
                  </a:ext>
                </a:extLst>
              </a:tr>
              <a:tr h="119491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/sbin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Superuser system utilities (for performing system administration tasks)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875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/etc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UNIX system configuration and information files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1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en-GB" sz="110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tmp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Temporary file storage space (can be used by any user)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3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/lib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Program libraries (collections of system calls that can be included in programs by a compiler) for low-level system utilities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25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en-GB" sz="110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usr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Higher level user programs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3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/home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User home directories containing personal file space for each user. Each directory is named after the login of the user.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41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/dev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Hardware devices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47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/media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Removable hardware devices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4747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/proc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 pseudo-filesystem for each active program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93328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/var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For various other things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13861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/var/log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For system logs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7341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0A37FD1E-66A1-4481-9560-B60EEA066AC3}"/>
              </a:ext>
            </a:extLst>
          </p:cNvPr>
          <p:cNvSpPr txBox="1"/>
          <p:nvPr/>
        </p:nvSpPr>
        <p:spPr>
          <a:xfrm>
            <a:off x="6168010" y="1100643"/>
            <a:ext cx="115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“root”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274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Your Unix File System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0EC21537-8470-4572-BA44-612AAA1DF222}"/>
              </a:ext>
            </a:extLst>
          </p:cNvPr>
          <p:cNvSpPr/>
          <p:nvPr/>
        </p:nvSpPr>
        <p:spPr>
          <a:xfrm>
            <a:off x="5087888" y="1052736"/>
            <a:ext cx="936104" cy="57623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3A627-8D29-4AA3-AF70-C7B1D5779C6F}"/>
              </a:ext>
            </a:extLst>
          </p:cNvPr>
          <p:cNvSpPr txBox="1"/>
          <p:nvPr/>
        </p:nvSpPr>
        <p:spPr>
          <a:xfrm>
            <a:off x="6168010" y="1100643"/>
            <a:ext cx="115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“root”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512808D-352F-4D42-90A1-B54C0DABA058}"/>
              </a:ext>
            </a:extLst>
          </p:cNvPr>
          <p:cNvSpPr/>
          <p:nvPr/>
        </p:nvSpPr>
        <p:spPr>
          <a:xfrm>
            <a:off x="2194692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bin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CC7424E0-E4E6-4AEB-BC69-585789E8D4C9}"/>
              </a:ext>
            </a:extLst>
          </p:cNvPr>
          <p:cNvSpPr/>
          <p:nvPr/>
        </p:nvSpPr>
        <p:spPr>
          <a:xfrm>
            <a:off x="3188021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sbin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02037EEA-F70A-4284-9D5B-2D46F472197A}"/>
              </a:ext>
            </a:extLst>
          </p:cNvPr>
          <p:cNvSpPr/>
          <p:nvPr/>
        </p:nvSpPr>
        <p:spPr>
          <a:xfrm>
            <a:off x="8161104" y="2402607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home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68EDFF66-B424-479C-9E26-7A14CC445BB8}"/>
              </a:ext>
            </a:extLst>
          </p:cNvPr>
          <p:cNvSpPr/>
          <p:nvPr/>
        </p:nvSpPr>
        <p:spPr>
          <a:xfrm>
            <a:off x="5174679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tmp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C0B0245C-4C1B-426D-83CF-075CFB226628}"/>
              </a:ext>
            </a:extLst>
          </p:cNvPr>
          <p:cNvSpPr/>
          <p:nvPr/>
        </p:nvSpPr>
        <p:spPr>
          <a:xfrm>
            <a:off x="6168008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lib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C5FB77AF-68B4-4AE8-924B-7721D178DCB2}"/>
              </a:ext>
            </a:extLst>
          </p:cNvPr>
          <p:cNvSpPr/>
          <p:nvPr/>
        </p:nvSpPr>
        <p:spPr>
          <a:xfrm>
            <a:off x="7161337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usr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5F2E4738-EBAA-428B-9EE6-1731DEB23704}"/>
              </a:ext>
            </a:extLst>
          </p:cNvPr>
          <p:cNvSpPr/>
          <p:nvPr/>
        </p:nvSpPr>
        <p:spPr>
          <a:xfrm>
            <a:off x="4174911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etc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540AAB-F570-4269-8497-5EC1A07B545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555940" y="1590878"/>
            <a:ext cx="0" cy="3070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959065-03C4-44C4-A979-8D4AF3DF83D3}"/>
              </a:ext>
            </a:extLst>
          </p:cNvPr>
          <p:cNvCxnSpPr>
            <a:cxnSpLocks/>
          </p:cNvCxnSpPr>
          <p:nvPr/>
        </p:nvCxnSpPr>
        <p:spPr>
          <a:xfrm flipH="1">
            <a:off x="2567608" y="1897958"/>
            <a:ext cx="596188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4446C5-682B-48BB-8C9D-BD77E2636A1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567608" y="1897958"/>
            <a:ext cx="1907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35DFF3-75C1-419E-8771-2B1EBCFF3A5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62844" y="1897958"/>
            <a:ext cx="0" cy="53106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9CE566-CDEB-4EC7-B696-9CE21546A5C4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535927" y="1879677"/>
            <a:ext cx="6437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E25373-A93E-44BC-8AE6-F80D78BFF1B4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549501" y="1897958"/>
            <a:ext cx="1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A063DD-6CE3-48FA-B896-78F3CE5CB44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542831" y="1897958"/>
            <a:ext cx="0" cy="53106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D6A110-BD54-48CF-A3ED-E617BDB55ED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29722" y="1897958"/>
            <a:ext cx="6438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F5C894-5DED-40CC-8283-4BDFFA49A010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4540078" y="1906093"/>
            <a:ext cx="9656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F305C21-A039-40EB-862A-13183C1A4CC7}"/>
              </a:ext>
            </a:extLst>
          </p:cNvPr>
          <p:cNvSpPr/>
          <p:nvPr/>
        </p:nvSpPr>
        <p:spPr>
          <a:xfrm>
            <a:off x="8074027" y="3003054"/>
            <a:ext cx="910924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user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BAE375-3F02-4A48-A611-4FC4D8692116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flipH="1">
            <a:off x="8529489" y="2806092"/>
            <a:ext cx="6438" cy="1969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CA346A-33AB-4F63-842B-BB850757E65E}"/>
              </a:ext>
            </a:extLst>
          </p:cNvPr>
          <p:cNvSpPr txBox="1"/>
          <p:nvPr/>
        </p:nvSpPr>
        <p:spPr>
          <a:xfrm>
            <a:off x="9237747" y="2588136"/>
            <a:ext cx="221759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~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“tilde”, an alias for your home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D97BF49-3661-4C0C-9838-AD14C227417B}"/>
              </a:ext>
            </a:extLst>
          </p:cNvPr>
          <p:cNvGraphicFramePr>
            <a:graphicFrameLocks noGrp="1"/>
          </p:cNvGraphicFramePr>
          <p:nvPr/>
        </p:nvGraphicFramePr>
        <p:xfrm>
          <a:off x="152856" y="3187692"/>
          <a:ext cx="6048945" cy="3528004"/>
        </p:xfrm>
        <a:graphic>
          <a:graphicData uri="http://schemas.openxmlformats.org/drawingml/2006/table">
            <a:tbl>
              <a:tblPr/>
              <a:tblGrid>
                <a:gridCol w="719137">
                  <a:extLst>
                    <a:ext uri="{9D8B030D-6E8A-4147-A177-3AD203B41FA5}">
                      <a16:colId xmlns:a16="http://schemas.microsoft.com/office/drawing/2014/main" val="2962904440"/>
                    </a:ext>
                  </a:extLst>
                </a:gridCol>
                <a:gridCol w="5329808">
                  <a:extLst>
                    <a:ext uri="{9D8B030D-6E8A-4147-A177-3AD203B41FA5}">
                      <a16:colId xmlns:a16="http://schemas.microsoft.com/office/drawing/2014/main" val="2914485733"/>
                    </a:ext>
                  </a:extLst>
                </a:gridCol>
              </a:tblGrid>
              <a:tr h="232936">
                <a:tc>
                  <a:txBody>
                    <a:bodyPr/>
                    <a:lstStyle/>
                    <a:p>
                      <a:r>
                        <a:rPr lang="en-GB" sz="1100" b="1" u="sng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Directory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u="sng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Typical Contents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76038"/>
                  </a:ext>
                </a:extLst>
              </a:tr>
              <a:tr h="127104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The "root" directory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99935"/>
                  </a:ext>
                </a:extLst>
              </a:tr>
              <a:tr h="110192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/bin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Essential system programs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950799"/>
                  </a:ext>
                </a:extLst>
              </a:tr>
              <a:tr h="119491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/sbin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Superuser system utilities (for performing system administration tasks)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875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/etc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UNIX system configuration and information files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1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en-GB" sz="110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tmp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Temporary file storage space (can be used by any user)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3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/lib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Program libraries (collections of system calls that can be included in programs by a compiler) for low-level system utilities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25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en-GB" sz="110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usr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Higher level user programs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3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/home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User home directories containing personal file space for each user. Each directory is named after the login of the user.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41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/dev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Hardware devices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47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/media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Removable hardware devices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4747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/proc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 pseudo-filesystem for each active program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93328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/var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For various other things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13861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/var/log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For system logs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73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43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552F9-6FEC-4F4F-A437-2E630B1F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Your Unix File System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0EC21537-8470-4572-BA44-612AAA1DF222}"/>
              </a:ext>
            </a:extLst>
          </p:cNvPr>
          <p:cNvSpPr/>
          <p:nvPr/>
        </p:nvSpPr>
        <p:spPr>
          <a:xfrm>
            <a:off x="5087888" y="1052736"/>
            <a:ext cx="936104" cy="57623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3A627-8D29-4AA3-AF70-C7B1D5779C6F}"/>
              </a:ext>
            </a:extLst>
          </p:cNvPr>
          <p:cNvSpPr txBox="1"/>
          <p:nvPr/>
        </p:nvSpPr>
        <p:spPr>
          <a:xfrm>
            <a:off x="6168010" y="1100643"/>
            <a:ext cx="115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“root”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512808D-352F-4D42-90A1-B54C0DABA058}"/>
              </a:ext>
            </a:extLst>
          </p:cNvPr>
          <p:cNvSpPr/>
          <p:nvPr/>
        </p:nvSpPr>
        <p:spPr>
          <a:xfrm>
            <a:off x="2194692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bin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CC7424E0-E4E6-4AEB-BC69-585789E8D4C9}"/>
              </a:ext>
            </a:extLst>
          </p:cNvPr>
          <p:cNvSpPr/>
          <p:nvPr/>
        </p:nvSpPr>
        <p:spPr>
          <a:xfrm>
            <a:off x="3188021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sbin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02037EEA-F70A-4284-9D5B-2D46F472197A}"/>
              </a:ext>
            </a:extLst>
          </p:cNvPr>
          <p:cNvSpPr/>
          <p:nvPr/>
        </p:nvSpPr>
        <p:spPr>
          <a:xfrm>
            <a:off x="8161104" y="2402607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home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68EDFF66-B424-479C-9E26-7A14CC445BB8}"/>
              </a:ext>
            </a:extLst>
          </p:cNvPr>
          <p:cNvSpPr/>
          <p:nvPr/>
        </p:nvSpPr>
        <p:spPr>
          <a:xfrm>
            <a:off x="5174679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tmp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C0B0245C-4C1B-426D-83CF-075CFB226628}"/>
              </a:ext>
            </a:extLst>
          </p:cNvPr>
          <p:cNvSpPr/>
          <p:nvPr/>
        </p:nvSpPr>
        <p:spPr>
          <a:xfrm>
            <a:off x="6168008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lib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C5FB77AF-68B4-4AE8-924B-7721D178DCB2}"/>
              </a:ext>
            </a:extLst>
          </p:cNvPr>
          <p:cNvSpPr/>
          <p:nvPr/>
        </p:nvSpPr>
        <p:spPr>
          <a:xfrm>
            <a:off x="7161337" y="2420888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usr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5F2E4738-EBAA-428B-9EE6-1731DEB23704}"/>
              </a:ext>
            </a:extLst>
          </p:cNvPr>
          <p:cNvSpPr/>
          <p:nvPr/>
        </p:nvSpPr>
        <p:spPr>
          <a:xfrm>
            <a:off x="4174911" y="2429023"/>
            <a:ext cx="74964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etc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540AAB-F570-4269-8497-5EC1A07B545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555940" y="1590878"/>
            <a:ext cx="0" cy="3070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959065-03C4-44C4-A979-8D4AF3DF83D3}"/>
              </a:ext>
            </a:extLst>
          </p:cNvPr>
          <p:cNvCxnSpPr>
            <a:cxnSpLocks/>
          </p:cNvCxnSpPr>
          <p:nvPr/>
        </p:nvCxnSpPr>
        <p:spPr>
          <a:xfrm flipH="1">
            <a:off x="2567608" y="1897958"/>
            <a:ext cx="596188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4446C5-682B-48BB-8C9D-BD77E2636A1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567608" y="1897958"/>
            <a:ext cx="1907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35DFF3-75C1-419E-8771-2B1EBCFF3A5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62844" y="1897958"/>
            <a:ext cx="0" cy="53106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9CE566-CDEB-4EC7-B696-9CE21546A5C4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535927" y="1879677"/>
            <a:ext cx="6437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E25373-A93E-44BC-8AE6-F80D78BFF1B4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549501" y="1897958"/>
            <a:ext cx="1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A063DD-6CE3-48FA-B896-78F3CE5CB44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542831" y="1897958"/>
            <a:ext cx="0" cy="53106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D6A110-BD54-48CF-A3ED-E617BDB55ED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29722" y="1897958"/>
            <a:ext cx="6438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F5C894-5DED-40CC-8283-4BDFFA49A010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4540078" y="1906093"/>
            <a:ext cx="9656" cy="52293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F305C21-A039-40EB-862A-13183C1A4CC7}"/>
              </a:ext>
            </a:extLst>
          </p:cNvPr>
          <p:cNvSpPr/>
          <p:nvPr/>
        </p:nvSpPr>
        <p:spPr>
          <a:xfrm>
            <a:off x="8074027" y="3003054"/>
            <a:ext cx="910924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user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BAE375-3F02-4A48-A611-4FC4D8692116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flipH="1">
            <a:off x="8529489" y="2806092"/>
            <a:ext cx="6438" cy="19696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D00BB6BA-4C2A-45C4-B6EB-EF6CD1BC113B}"/>
              </a:ext>
            </a:extLst>
          </p:cNvPr>
          <p:cNvSpPr/>
          <p:nvPr/>
        </p:nvSpPr>
        <p:spPr>
          <a:xfrm>
            <a:off x="11208568" y="3870750"/>
            <a:ext cx="809657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Desktop</a:t>
            </a: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120D85DF-6855-4287-8CF6-689FAC3A0F69}"/>
              </a:ext>
            </a:extLst>
          </p:cNvPr>
          <p:cNvSpPr/>
          <p:nvPr/>
        </p:nvSpPr>
        <p:spPr>
          <a:xfrm>
            <a:off x="8254179" y="3870750"/>
            <a:ext cx="1040970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sub</a:t>
            </a: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2A0CF84E-3A61-4DCA-B1ED-E63B04C909E8}"/>
              </a:ext>
            </a:extLst>
          </p:cNvPr>
          <p:cNvSpPr/>
          <p:nvPr/>
        </p:nvSpPr>
        <p:spPr>
          <a:xfrm>
            <a:off x="9367157" y="3890172"/>
            <a:ext cx="809657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dir</a:t>
            </a: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665B29F1-986A-4F3D-B21E-D715C71369A7}"/>
              </a:ext>
            </a:extLst>
          </p:cNvPr>
          <p:cNvSpPr/>
          <p:nvPr/>
        </p:nvSpPr>
        <p:spPr>
          <a:xfrm>
            <a:off x="10248822" y="3874173"/>
            <a:ext cx="887738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entury Gothic" panose="020B0502020202020204" pitchFamily="34" charset="0"/>
              </a:rPr>
              <a:t>Programs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3" name="Flowchart: Document 32">
            <a:extLst>
              <a:ext uri="{FF2B5EF4-FFF2-40B4-BE49-F238E27FC236}">
                <a16:creationId xmlns:a16="http://schemas.microsoft.com/office/drawing/2014/main" id="{14D7AAB4-C6BA-44FC-8085-B6DFB294E999}"/>
              </a:ext>
            </a:extLst>
          </p:cNvPr>
          <p:cNvSpPr/>
          <p:nvPr/>
        </p:nvSpPr>
        <p:spPr>
          <a:xfrm>
            <a:off x="6889798" y="3870750"/>
            <a:ext cx="1259245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other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2EFD6964-766E-4F57-9F5A-F2A112153121}"/>
              </a:ext>
            </a:extLst>
          </p:cNvPr>
          <p:cNvSpPr/>
          <p:nvPr/>
        </p:nvSpPr>
        <p:spPr>
          <a:xfrm>
            <a:off x="6060146" y="3881416"/>
            <a:ext cx="672504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any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CF88728-D1C6-4FD4-9B86-D41C4EA0A248}"/>
              </a:ext>
            </a:extLst>
          </p:cNvPr>
          <p:cNvCxnSpPr>
            <a:cxnSpLocks/>
          </p:cNvCxnSpPr>
          <p:nvPr/>
        </p:nvCxnSpPr>
        <p:spPr>
          <a:xfrm flipH="1">
            <a:off x="6396398" y="3645024"/>
            <a:ext cx="5216999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EF8E24-D9E5-4734-96D0-35BA748AA25C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396398" y="3639692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10D8976-96D5-46DA-BF7B-FFDE11237064}"/>
              </a:ext>
            </a:extLst>
          </p:cNvPr>
          <p:cNvCxnSpPr>
            <a:cxnSpLocks/>
          </p:cNvCxnSpPr>
          <p:nvPr/>
        </p:nvCxnSpPr>
        <p:spPr>
          <a:xfrm flipV="1">
            <a:off x="7495968" y="3629026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36D866-1050-40E2-9978-E1CD1B096C4A}"/>
              </a:ext>
            </a:extLst>
          </p:cNvPr>
          <p:cNvCxnSpPr>
            <a:cxnSpLocks/>
          </p:cNvCxnSpPr>
          <p:nvPr/>
        </p:nvCxnSpPr>
        <p:spPr>
          <a:xfrm flipV="1">
            <a:off x="8745882" y="3629026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CD2798-EC35-4468-A5F8-1F7C1D7E68C9}"/>
              </a:ext>
            </a:extLst>
          </p:cNvPr>
          <p:cNvCxnSpPr>
            <a:cxnSpLocks/>
          </p:cNvCxnSpPr>
          <p:nvPr/>
        </p:nvCxnSpPr>
        <p:spPr>
          <a:xfrm flipV="1">
            <a:off x="9771985" y="3648448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F6D705-3016-40A5-972A-EC4F40C50CD4}"/>
              </a:ext>
            </a:extLst>
          </p:cNvPr>
          <p:cNvCxnSpPr>
            <a:cxnSpLocks/>
          </p:cNvCxnSpPr>
          <p:nvPr/>
        </p:nvCxnSpPr>
        <p:spPr>
          <a:xfrm flipV="1">
            <a:off x="10692691" y="3648448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929242-D99D-49F4-ADB7-DCE176F82EA6}"/>
              </a:ext>
            </a:extLst>
          </p:cNvPr>
          <p:cNvCxnSpPr>
            <a:cxnSpLocks/>
          </p:cNvCxnSpPr>
          <p:nvPr/>
        </p:nvCxnSpPr>
        <p:spPr>
          <a:xfrm flipV="1">
            <a:off x="11613396" y="3639692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C25093-26EA-4555-85D0-CBDFA334A443}"/>
              </a:ext>
            </a:extLst>
          </p:cNvPr>
          <p:cNvCxnSpPr>
            <a:cxnSpLocks/>
          </p:cNvCxnSpPr>
          <p:nvPr/>
        </p:nvCxnSpPr>
        <p:spPr>
          <a:xfrm flipV="1">
            <a:off x="8542364" y="3429000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3C66BE-1CC2-40BB-BCAF-FEAF02B56F7F}"/>
              </a:ext>
            </a:extLst>
          </p:cNvPr>
          <p:cNvCxnSpPr>
            <a:cxnSpLocks/>
          </p:cNvCxnSpPr>
          <p:nvPr/>
        </p:nvCxnSpPr>
        <p:spPr>
          <a:xfrm flipH="1">
            <a:off x="6168009" y="4653136"/>
            <a:ext cx="1327959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Document 47">
            <a:extLst>
              <a:ext uri="{FF2B5EF4-FFF2-40B4-BE49-F238E27FC236}">
                <a16:creationId xmlns:a16="http://schemas.microsoft.com/office/drawing/2014/main" id="{8DA780B5-7A69-4F5C-BCE7-220A8D7677D3}"/>
              </a:ext>
            </a:extLst>
          </p:cNvPr>
          <p:cNvSpPr/>
          <p:nvPr/>
        </p:nvSpPr>
        <p:spPr>
          <a:xfrm>
            <a:off x="5831756" y="4877294"/>
            <a:ext cx="1058042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you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BD5CB454-D037-4212-865D-5AF5219033C9}"/>
              </a:ext>
            </a:extLst>
          </p:cNvPr>
          <p:cNvSpPr/>
          <p:nvPr/>
        </p:nvSpPr>
        <p:spPr>
          <a:xfrm>
            <a:off x="7015985" y="4869159"/>
            <a:ext cx="894998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may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77D609-1E17-48BA-A5A2-E59B0692354C}"/>
              </a:ext>
            </a:extLst>
          </p:cNvPr>
          <p:cNvCxnSpPr>
            <a:cxnSpLocks/>
          </p:cNvCxnSpPr>
          <p:nvPr/>
        </p:nvCxnSpPr>
        <p:spPr>
          <a:xfrm flipV="1">
            <a:off x="6396398" y="4302798"/>
            <a:ext cx="0" cy="35033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265AE7-3067-4BBF-BCB1-1EE636F2894C}"/>
              </a:ext>
            </a:extLst>
          </p:cNvPr>
          <p:cNvCxnSpPr>
            <a:cxnSpLocks/>
          </p:cNvCxnSpPr>
          <p:nvPr/>
        </p:nvCxnSpPr>
        <p:spPr>
          <a:xfrm flipV="1">
            <a:off x="6192477" y="4653136"/>
            <a:ext cx="1" cy="232293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F9FE0F1-6F3F-40C5-B3FA-B1BC2FEC16EF}"/>
              </a:ext>
            </a:extLst>
          </p:cNvPr>
          <p:cNvCxnSpPr>
            <a:cxnSpLocks/>
          </p:cNvCxnSpPr>
          <p:nvPr/>
        </p:nvCxnSpPr>
        <p:spPr>
          <a:xfrm flipV="1">
            <a:off x="7495968" y="4662838"/>
            <a:ext cx="1" cy="232293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6386E1-BFEB-48AB-A1C2-1CD816C8B323}"/>
              </a:ext>
            </a:extLst>
          </p:cNvPr>
          <p:cNvCxnSpPr>
            <a:cxnSpLocks/>
          </p:cNvCxnSpPr>
          <p:nvPr/>
        </p:nvCxnSpPr>
        <p:spPr>
          <a:xfrm flipH="1">
            <a:off x="8529489" y="4662838"/>
            <a:ext cx="181498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715BAD-8D0C-4895-91E2-7C8888CA567C}"/>
              </a:ext>
            </a:extLst>
          </p:cNvPr>
          <p:cNvCxnSpPr>
            <a:cxnSpLocks/>
            <a:endCxn id="33" idx="2"/>
          </p:cNvCxnSpPr>
          <p:nvPr/>
        </p:nvCxnSpPr>
        <p:spPr>
          <a:xfrm flipH="1" flipV="1">
            <a:off x="7519421" y="4274235"/>
            <a:ext cx="1280037" cy="388603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C9CE1AAE-9A50-4926-AC20-3928E3E7F52A}"/>
              </a:ext>
            </a:extLst>
          </p:cNvPr>
          <p:cNvSpPr/>
          <p:nvPr/>
        </p:nvSpPr>
        <p:spPr>
          <a:xfrm>
            <a:off x="7975953" y="4878612"/>
            <a:ext cx="823506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imagine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9" name="Flowchart: Document 58">
            <a:extLst>
              <a:ext uri="{FF2B5EF4-FFF2-40B4-BE49-F238E27FC236}">
                <a16:creationId xmlns:a16="http://schemas.microsoft.com/office/drawing/2014/main" id="{08567373-4666-4E0E-915C-19915532A067}"/>
              </a:ext>
            </a:extLst>
          </p:cNvPr>
          <p:cNvSpPr/>
          <p:nvPr/>
        </p:nvSpPr>
        <p:spPr>
          <a:xfrm>
            <a:off x="8910750" y="4877716"/>
            <a:ext cx="650415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seqs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0" name="Flowchart: Document 59">
            <a:extLst>
              <a:ext uri="{FF2B5EF4-FFF2-40B4-BE49-F238E27FC236}">
                <a16:creationId xmlns:a16="http://schemas.microsoft.com/office/drawing/2014/main" id="{C4677B1C-8257-41EE-AE7C-172E434DF92E}"/>
              </a:ext>
            </a:extLst>
          </p:cNvPr>
          <p:cNvSpPr/>
          <p:nvPr/>
        </p:nvSpPr>
        <p:spPr>
          <a:xfrm>
            <a:off x="9695985" y="4885429"/>
            <a:ext cx="1224551" cy="432048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presentations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9B3C56-573F-46C8-9126-02D34FAA5DC1}"/>
              </a:ext>
            </a:extLst>
          </p:cNvPr>
          <p:cNvCxnSpPr>
            <a:cxnSpLocks/>
          </p:cNvCxnSpPr>
          <p:nvPr/>
        </p:nvCxnSpPr>
        <p:spPr>
          <a:xfrm flipV="1">
            <a:off x="8529489" y="4653407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AFCE92-4779-4449-856E-3B71106F9739}"/>
              </a:ext>
            </a:extLst>
          </p:cNvPr>
          <p:cNvCxnSpPr>
            <a:cxnSpLocks/>
          </p:cNvCxnSpPr>
          <p:nvPr/>
        </p:nvCxnSpPr>
        <p:spPr>
          <a:xfrm flipV="1">
            <a:off x="9192344" y="4662838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C4589AD-58E2-4A31-8BBC-0756F3FFC9DF}"/>
              </a:ext>
            </a:extLst>
          </p:cNvPr>
          <p:cNvCxnSpPr>
            <a:cxnSpLocks/>
          </p:cNvCxnSpPr>
          <p:nvPr/>
        </p:nvCxnSpPr>
        <p:spPr>
          <a:xfrm flipV="1">
            <a:off x="10344473" y="4662838"/>
            <a:ext cx="0" cy="2417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726FCF7D-7523-4F10-88A2-F57D52E751FA}"/>
              </a:ext>
            </a:extLst>
          </p:cNvPr>
          <p:cNvGraphicFramePr>
            <a:graphicFrameLocks noGrp="1"/>
          </p:cNvGraphicFramePr>
          <p:nvPr/>
        </p:nvGraphicFramePr>
        <p:xfrm>
          <a:off x="152857" y="3187692"/>
          <a:ext cx="5597034" cy="3528004"/>
        </p:xfrm>
        <a:graphic>
          <a:graphicData uri="http://schemas.openxmlformats.org/drawingml/2006/table">
            <a:tbl>
              <a:tblPr/>
              <a:tblGrid>
                <a:gridCol w="837743">
                  <a:extLst>
                    <a:ext uri="{9D8B030D-6E8A-4147-A177-3AD203B41FA5}">
                      <a16:colId xmlns:a16="http://schemas.microsoft.com/office/drawing/2014/main" val="2962904440"/>
                    </a:ext>
                  </a:extLst>
                </a:gridCol>
                <a:gridCol w="4759291">
                  <a:extLst>
                    <a:ext uri="{9D8B030D-6E8A-4147-A177-3AD203B41FA5}">
                      <a16:colId xmlns:a16="http://schemas.microsoft.com/office/drawing/2014/main" val="2914485733"/>
                    </a:ext>
                  </a:extLst>
                </a:gridCol>
              </a:tblGrid>
              <a:tr h="232936">
                <a:tc>
                  <a:txBody>
                    <a:bodyPr/>
                    <a:lstStyle/>
                    <a:p>
                      <a:r>
                        <a:rPr lang="en-GB" sz="1100" b="1" u="sng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Directory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u="sng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Typical Contents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76038"/>
                  </a:ext>
                </a:extLst>
              </a:tr>
              <a:tr h="127104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The "root" directory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99935"/>
                  </a:ext>
                </a:extLst>
              </a:tr>
              <a:tr h="110192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/bin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Essential system programs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950799"/>
                  </a:ext>
                </a:extLst>
              </a:tr>
              <a:tr h="119491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/sbin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Superuser system utilities (for performing system administration tasks)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875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/etc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UNIX system configuration and information files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1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en-GB" sz="110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tmp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Temporary file storage space (can be used by any user)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3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/lib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Program libraries (collections of system calls that can be included in programs by a compiler) for low-level system utilities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25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</a:t>
                      </a:r>
                      <a:r>
                        <a:rPr lang="en-GB" sz="110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usr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Higher level user programs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3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/home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User home directories containing personal file space for each user. Each directory is named after the login of the user.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41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/dev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Hardware devices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47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/media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Removable hardware devices</a:t>
                      </a:r>
                      <a:endParaRPr lang="en-GB" sz="110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4747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/proc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 pseudo-filesystem for each active program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93328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/var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For various other things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13861"/>
                  </a:ext>
                </a:extLst>
              </a:tr>
              <a:tr h="115829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/var/log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For system logs</a:t>
                      </a:r>
                    </a:p>
                  </a:txBody>
                  <a:tcPr marL="30018" marR="30018" marT="30018" marB="3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73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6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2052DA-FA7F-4B83-869A-6D8717B743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9556" y="1143000"/>
            <a:ext cx="11233149" cy="5184576"/>
          </a:xfrm>
        </p:spPr>
        <p:txBody>
          <a:bodyPr/>
          <a:lstStyle/>
          <a:p>
            <a:r>
              <a:rPr lang="en-GB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are all used to graphical user interfaces (</a:t>
            </a:r>
            <a:r>
              <a:rPr lang="en-GB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GUI</a:t>
            </a:r>
            <a:r>
              <a:rPr lang="en-GB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), which can dramatically simplify computer use</a:t>
            </a:r>
          </a:p>
          <a:p>
            <a:endParaRPr lang="en-GB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many contexts the most powerful and flexible way to interact with a computer is through a command-line interface (</a:t>
            </a:r>
            <a:r>
              <a:rPr lang="en-GB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CLI</a:t>
            </a:r>
            <a:r>
              <a:rPr lang="en-GB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GB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such an interface, the user types commands that tell the computer to perform desired tasks</a:t>
            </a:r>
          </a:p>
          <a:p>
            <a:endParaRPr lang="en-GB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These commands can then be combined in various ways to achieve a variety of outcomes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E545D0-EE06-4FEC-85EC-6301E5FB0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“In the beginning was the Command Line”</a:t>
            </a:r>
          </a:p>
        </p:txBody>
      </p:sp>
    </p:spTree>
    <p:extLst>
      <p:ext uri="{BB962C8B-B14F-4D97-AF65-F5344CB8AC3E}">
        <p14:creationId xmlns:p14="http://schemas.microsoft.com/office/powerpoint/2010/main" val="249249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6AB886-E4B6-4CDB-8286-5E746F7DBB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439887"/>
          </a:xfrm>
        </p:spPr>
        <p:txBody>
          <a:bodyPr/>
          <a:lstStyle/>
          <a:p>
            <a:r>
              <a:rPr lang="en-US" dirty="0"/>
              <a:t>To run a command-line command, we will use a </a:t>
            </a:r>
            <a:r>
              <a:rPr lang="en-US" b="1" i="1" dirty="0"/>
              <a:t>terminal</a:t>
            </a:r>
            <a:r>
              <a:rPr lang="en-US" dirty="0"/>
              <a:t>, which is the program that gives us a command line</a:t>
            </a:r>
          </a:p>
          <a:p>
            <a:r>
              <a:rPr lang="en-GB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Every command line starts with some symbol or symbols designed to “prompt” you to action. The prompt usually ends with a dollar sign </a:t>
            </a:r>
            <a:r>
              <a:rPr lang="en-GB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endParaRPr lang="en-GB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$ is preceded sometimes by information that depends on the details of your system. For example, on some terminals it might look like this: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81BDA-F68A-4D94-974D-629E7D6B6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Running a terminal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4039D-2571-4E15-849A-478C96AE2A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3057" y="3810000"/>
            <a:ext cx="6454878" cy="2058887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75B6FF-1B12-47AE-ACF9-A8F976904C9B}"/>
              </a:ext>
            </a:extLst>
          </p:cNvPr>
          <p:cNvSpPr txBox="1">
            <a:spLocks/>
          </p:cNvSpPr>
          <p:nvPr/>
        </p:nvSpPr>
        <p:spPr>
          <a:xfrm>
            <a:off x="479425" y="3429000"/>
            <a:ext cx="5235575" cy="24398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COCALC it will instead look like this, because they omit showing you the user and computer names: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3BB7C-AF85-45C0-96B0-9A1E644C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66" y="5430655"/>
            <a:ext cx="4591691" cy="590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46996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43CC5-094A-4571-80B1-18A0DC2D8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Our first command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ED770-1A9E-4B1F-A93E-F7C61AA0A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747212"/>
            <a:ext cx="8353325" cy="543295"/>
          </a:xfrm>
        </p:spPr>
        <p:txBody>
          <a:bodyPr/>
          <a:lstStyle/>
          <a:p>
            <a:r>
              <a:rPr lang="en-GB" b="1"/>
              <a:t>echo</a:t>
            </a:r>
            <a:r>
              <a:rPr lang="en-GB"/>
              <a:t> prints words on screen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59D223-0F7B-49B8-9E83-D3585A340F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238" y="1311930"/>
            <a:ext cx="7992888" cy="1202169"/>
          </a:xfrm>
        </p:spPr>
        <p:txBody>
          <a:bodyPr/>
          <a:lstStyle/>
          <a:p>
            <a:r>
              <a:rPr lang="en-GB" dirty="0"/>
              <a:t>$ echo Bioinformatics</a:t>
            </a:r>
          </a:p>
          <a:p>
            <a:r>
              <a:rPr lang="en-GB" dirty="0"/>
              <a:t>Bioinformatics</a:t>
            </a:r>
          </a:p>
          <a:p>
            <a:r>
              <a:rPr lang="en-GB" dirty="0"/>
              <a:t>$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92E67F-A8E9-4626-BA3E-95D6C1741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3637531"/>
            <a:ext cx="11734800" cy="844204"/>
          </a:xfrm>
        </p:spPr>
        <p:txBody>
          <a:bodyPr/>
          <a:lstStyle/>
          <a:p>
            <a:r>
              <a:rPr lang="en-GB"/>
              <a:t>In all commands it is good practice to separate command from arguments using quotes: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204149-F3CF-47E2-B9E3-2517F4BB5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038" y="4603318"/>
            <a:ext cx="7992888" cy="2102282"/>
          </a:xfrm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echo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en-GB" sz="1800" dirty="0"/>
              <a:t>Bioinformatics</a:t>
            </a: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Rules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/>
              <a:t>Bioinformatics</a:t>
            </a: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Rules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echo "</a:t>
            </a:r>
            <a:r>
              <a:rPr lang="en-GB" sz="1800" dirty="0"/>
              <a:t>Bioinformatics</a:t>
            </a: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Rules"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/>
              <a:t>Bioinformatics</a:t>
            </a: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Rules 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5BE51-A0D7-41FA-87C4-B57FE9A64758}"/>
              </a:ext>
            </a:extLst>
          </p:cNvPr>
          <p:cNvSpPr txBox="1"/>
          <p:nvPr/>
        </p:nvSpPr>
        <p:spPr>
          <a:xfrm>
            <a:off x="558477" y="2535522"/>
            <a:ext cx="6146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(I recommend always typing the commands out yourself, which will let you learn more than if you rely on copying and pasting).</a:t>
            </a:r>
          </a:p>
        </p:txBody>
      </p:sp>
    </p:spTree>
    <p:extLst>
      <p:ext uri="{BB962C8B-B14F-4D97-AF65-F5344CB8AC3E}">
        <p14:creationId xmlns:p14="http://schemas.microsoft.com/office/powerpoint/2010/main" val="577917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88827-B20D-42C8-81D4-91968CF08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Getting stuck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BF9DF-4188-4375-AA39-34E75BF64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3265143"/>
            <a:ext cx="11734800" cy="828296"/>
          </a:xfrm>
        </p:spPr>
        <p:txBody>
          <a:bodyPr/>
          <a:lstStyle/>
          <a:p>
            <a:r>
              <a:rPr lang="en-US" dirty="0"/>
              <a:t>One thing that can happen when using quotes is accidentally not matching them, as follows: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6E40E-E305-479D-8051-A054DDA80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4132284"/>
            <a:ext cx="4495800" cy="828296"/>
          </a:xfrm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echo "</a:t>
            </a:r>
            <a:r>
              <a:rPr lang="en-GB" sz="1800" dirty="0"/>
              <a:t>Bioinformatics</a:t>
            </a: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Rules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 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Image result for stuck">
            <a:extLst>
              <a:ext uri="{FF2B5EF4-FFF2-40B4-BE49-F238E27FC236}">
                <a16:creationId xmlns:a16="http://schemas.microsoft.com/office/drawing/2014/main" id="{E85F8423-7048-4CDD-960F-B0567B327DD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620688"/>
            <a:ext cx="43180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035406-BA3F-4C0F-9292-59683AD7A162}"/>
              </a:ext>
            </a:extLst>
          </p:cNvPr>
          <p:cNvSpPr txBox="1"/>
          <p:nvPr/>
        </p:nvSpPr>
        <p:spPr>
          <a:xfrm>
            <a:off x="457200" y="5105400"/>
            <a:ext cx="10668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 this point, it seems we’re stuck! Like Winnie the Pooh up there. There are specific ways out of this quandary (in fact, in this case you can just add a closing quote and hit return), but it’s good to have a general strategy for getting out of trouble.</a:t>
            </a:r>
          </a:p>
          <a:p>
            <a:endParaRPr lang="en-US" sz="2000" dirty="0"/>
          </a:p>
          <a:p>
            <a:r>
              <a:rPr lang="en-US" sz="2000" dirty="0"/>
              <a:t>This strategy is called “</a:t>
            </a:r>
            <a:r>
              <a:rPr lang="en-US" sz="2000" b="1" dirty="0"/>
              <a:t>Ctrl-C</a:t>
            </a:r>
            <a:r>
              <a:rPr lang="en-US" sz="20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2111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FA333-63B6-4211-839A-18236831B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Getting out of trouble with Ctrl-C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1A415-BBC4-40C4-876E-A47E64CB9B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015474"/>
            <a:ext cx="3581400" cy="2133600"/>
          </a:xfrm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echo "</a:t>
            </a:r>
            <a:r>
              <a:rPr lang="en-GB" sz="1800" dirty="0"/>
              <a:t>Bioinformatics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grep </a:t>
            </a:r>
            <a:r>
              <a:rPr lang="en-GB" sz="1800" dirty="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foobar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yes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tail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cat</a:t>
            </a:r>
            <a:endParaRPr lang="en-US" sz="1800" dirty="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65400-2545-4A5F-8C69-B691837700FD}"/>
              </a:ext>
            </a:extLst>
          </p:cNvPr>
          <p:cNvSpPr txBox="1"/>
          <p:nvPr/>
        </p:nvSpPr>
        <p:spPr>
          <a:xfrm>
            <a:off x="119063" y="748199"/>
            <a:ext cx="11920538" cy="2242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using the command line, there are lots of things that can get you “in trouble”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4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terminal will just hang or otherwise end up in a state that makes entering further commands difficult or impossible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Here are some examples of such commands:</a:t>
            </a:r>
            <a:endParaRPr lang="en-US" sz="24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4845C-8C24-4425-8736-A9CCAD266DA6}"/>
              </a:ext>
            </a:extLst>
          </p:cNvPr>
          <p:cNvSpPr txBox="1"/>
          <p:nvPr/>
        </p:nvSpPr>
        <p:spPr>
          <a:xfrm>
            <a:off x="152057" y="5334000"/>
            <a:ext cx="11920538" cy="1451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every case, the solution is Ctrl-C (while holding CTRL, press c)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UNIX will show that you pressed it with the symbol </a:t>
            </a:r>
            <a:r>
              <a:rPr lang="en-GB" sz="2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^C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some terminals, ESC works instead of Ctrl-C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6E1EBEA-F82D-4C6B-8E66-78CCBF2F856C}"/>
              </a:ext>
            </a:extLst>
          </p:cNvPr>
          <p:cNvSpPr txBox="1">
            <a:spLocks/>
          </p:cNvSpPr>
          <p:nvPr/>
        </p:nvSpPr>
        <p:spPr>
          <a:xfrm>
            <a:off x="8915400" y="5997673"/>
            <a:ext cx="2971800" cy="806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$ cat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^C</a:t>
            </a:r>
            <a:endParaRPr lang="en-US" sz="1800">
              <a:solidFill>
                <a:srgbClr val="40404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35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8E99AE-C894-4E2D-B7D7-41FA3AC7F5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8200"/>
            <a:ext cx="11233149" cy="5562600"/>
          </a:xfrm>
        </p:spPr>
        <p:txBody>
          <a:bodyPr/>
          <a:lstStyle/>
          <a:p>
            <a:r>
              <a:rPr lang="en-US" sz="2800" dirty="0"/>
              <a:t>If the session stops, just click on Start project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Write the classic command that prints out the string “Hello, world!”</a:t>
            </a:r>
          </a:p>
          <a:p>
            <a:pPr lvl="1"/>
            <a:r>
              <a:rPr lang="en-US" sz="2400" dirty="0"/>
              <a:t>do it two different ways, both with and without using quotation marks, and with single and double quotation marks</a:t>
            </a:r>
          </a:p>
          <a:p>
            <a:pPr lvl="1"/>
            <a:endParaRPr lang="en-US" sz="2800" dirty="0"/>
          </a:p>
          <a:p>
            <a:r>
              <a:rPr lang="en-US" sz="2800" dirty="0"/>
              <a:t>Type the command </a:t>
            </a:r>
            <a:r>
              <a:rPr lang="en-US" sz="2800" dirty="0">
                <a:highlight>
                  <a:srgbClr val="C0C0C0"/>
                </a:highlight>
                <a:latin typeface="Courier"/>
              </a:rPr>
              <a:t>echo 'Hello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/>
              <a:t>(with a mismatched single quote), and then get out of trouble using the technique we just saw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6339F4-AA86-4361-B1CD-E372DE34F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DDF96-3318-4358-B5DC-E37E00E4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21" y="1447800"/>
            <a:ext cx="5687219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7A3FBE-A59B-43BF-AEDE-CE8E1C9189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376263"/>
          </a:xfrm>
        </p:spPr>
        <p:txBody>
          <a:bodyPr/>
          <a:lstStyle/>
          <a:p>
            <a:r>
              <a:rPr lang="en-US" dirty="0"/>
              <a:t>It’s an </a:t>
            </a:r>
            <a:r>
              <a:rPr lang="en-US" b="1" u="sng" dirty="0"/>
              <a:t>OPERATING SYSTEM</a:t>
            </a:r>
          </a:p>
          <a:p>
            <a:pPr lvl="1"/>
            <a:r>
              <a:rPr lang="en-US" dirty="0"/>
              <a:t>Like Windows</a:t>
            </a:r>
          </a:p>
          <a:p>
            <a:pPr lvl="1"/>
            <a:r>
              <a:rPr lang="en-US" dirty="0"/>
              <a:t>It can be used as Windows, but it doesn’t </a:t>
            </a:r>
            <a:r>
              <a:rPr lang="en-US"/>
              <a:t>have Microsoft </a:t>
            </a:r>
            <a:r>
              <a:rPr lang="en-US" dirty="0"/>
              <a:t>Office</a:t>
            </a:r>
          </a:p>
          <a:p>
            <a:pPr lvl="1"/>
            <a:r>
              <a:rPr lang="en-US" dirty="0"/>
              <a:t>It has a GUI (graphical user interface) and you can use a mouse, but is heavily focused on the </a:t>
            </a:r>
            <a:r>
              <a:rPr lang="en-US" i="1" dirty="0"/>
              <a:t>command line</a:t>
            </a:r>
          </a:p>
          <a:p>
            <a:pPr lvl="1"/>
            <a:r>
              <a:rPr lang="en-US" dirty="0"/>
              <a:t>In the command line, you </a:t>
            </a:r>
            <a:r>
              <a:rPr lang="en-US" b="1" dirty="0"/>
              <a:t>type</a:t>
            </a:r>
            <a:r>
              <a:rPr lang="en-US" dirty="0"/>
              <a:t> commands and get results, like in the movies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9FC79-A940-4B09-849A-42F6FB078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is UNIX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80E95-9A44-440E-AE49-FA64521C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3628325"/>
            <a:ext cx="640570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87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43CC5-094A-4571-80B1-18A0DC2D8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Man pages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ED770-1A9E-4B1F-A93E-F7C61AA0A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685800"/>
            <a:ext cx="11377661" cy="543295"/>
          </a:xfrm>
        </p:spPr>
        <p:txBody>
          <a:bodyPr/>
          <a:lstStyle/>
          <a:p>
            <a:r>
              <a:rPr lang="en-GB"/>
              <a:t>Try to read the manual of our first command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59D223-0F7B-49B8-9E83-D3585A340F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1136635"/>
            <a:ext cx="7992888" cy="443617"/>
          </a:xfrm>
        </p:spPr>
        <p:txBody>
          <a:bodyPr/>
          <a:lstStyle/>
          <a:p>
            <a:r>
              <a:rPr lang="en-GB" dirty="0"/>
              <a:t>$ man echo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816375-B6CA-4D3C-A309-1154CB16D4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29000" y="1573182"/>
            <a:ext cx="4838700" cy="3152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4AFC67-7CE6-459C-BADA-46CE3A938A3C}"/>
              </a:ext>
            </a:extLst>
          </p:cNvPr>
          <p:cNvSpPr txBox="1"/>
          <p:nvPr/>
        </p:nvSpPr>
        <p:spPr>
          <a:xfrm>
            <a:off x="189477" y="4794306"/>
            <a:ext cx="118130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On the last line of this output, the grey line indicates that there is more information below.</a:t>
            </a:r>
          </a:p>
          <a:p>
            <a:endParaRPr lang="en-US"/>
          </a:p>
          <a:p>
            <a:r>
              <a:rPr lang="en-US"/>
              <a:t>Press the down arrow key, or one page at a time by pressing the spacebar, or even use the mouse wheel.</a:t>
            </a:r>
          </a:p>
          <a:p>
            <a:endParaRPr lang="en-US"/>
          </a:p>
          <a:p>
            <a:r>
              <a:rPr lang="en-US" b="1"/>
              <a:t>To exit the man page, press “q” (for “quit”). </a:t>
            </a:r>
          </a:p>
        </p:txBody>
      </p:sp>
    </p:spTree>
    <p:extLst>
      <p:ext uri="{BB962C8B-B14F-4D97-AF65-F5344CB8AC3E}">
        <p14:creationId xmlns:p14="http://schemas.microsoft.com/office/powerpoint/2010/main" val="3543974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2737B-1996-4F5D-844B-25F32A40B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Man pages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E92661-3E38-49E4-B3AE-C8929BE2725B}"/>
              </a:ext>
            </a:extLst>
          </p:cNvPr>
          <p:cNvSpPr txBox="1">
            <a:spLocks/>
          </p:cNvSpPr>
          <p:nvPr/>
        </p:nvSpPr>
        <p:spPr>
          <a:xfrm>
            <a:off x="228600" y="685800"/>
            <a:ext cx="11377264" cy="5432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Because man itself is a command, we can apply </a:t>
            </a:r>
            <a:r>
              <a:rPr lang="en-GB" b="1" dirty="0"/>
              <a:t>man</a:t>
            </a:r>
            <a:r>
              <a:rPr lang="en-GB" dirty="0"/>
              <a:t> to </a:t>
            </a:r>
            <a:r>
              <a:rPr lang="en-GB" b="1" dirty="0"/>
              <a:t>man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302A8E-9C15-4064-AA01-FC04312168F6}"/>
              </a:ext>
            </a:extLst>
          </p:cNvPr>
          <p:cNvSpPr txBox="1">
            <a:spLocks/>
          </p:cNvSpPr>
          <p:nvPr/>
        </p:nvSpPr>
        <p:spPr>
          <a:xfrm>
            <a:off x="589038" y="1250518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$ man man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D80E2F-CE6D-49E4-BD71-99E35AE3A3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86199" y="1715559"/>
            <a:ext cx="4410893" cy="28564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0F4D94-5CC6-42EC-933C-C823284583FC}"/>
              </a:ext>
            </a:extLst>
          </p:cNvPr>
          <p:cNvSpPr txBox="1"/>
          <p:nvPr/>
        </p:nvSpPr>
        <p:spPr>
          <a:xfrm>
            <a:off x="122991" y="4605994"/>
            <a:ext cx="118587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output of man is sometimes very esoteric, like this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Nevertheless, being able to scan over the man page to get a high-level overview of a command is a valuable skill, one worth acquiring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I recommend always running man &lt;command name&gt; when encountering a new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Even if the details aren’t entirely clear, reading the man pages will help develop the valuable skill of technical sophistication and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2127391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09C8F6-946B-4AD7-9103-CE99F2E558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116287"/>
          </a:xfrm>
        </p:spPr>
        <p:txBody>
          <a:bodyPr/>
          <a:lstStyle/>
          <a:p>
            <a:r>
              <a:rPr lang="en-US" dirty="0"/>
              <a:t>Read man pages</a:t>
            </a:r>
          </a:p>
          <a:p>
            <a:pPr lvl="1"/>
            <a:r>
              <a:rPr lang="en-US" dirty="0"/>
              <a:t>RTFM: Read the F manual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Press CTRL-C and try again</a:t>
            </a:r>
          </a:p>
          <a:p>
            <a:endParaRPr lang="en-US" dirty="0"/>
          </a:p>
          <a:p>
            <a:r>
              <a:rPr lang="en-US" dirty="0"/>
              <a:t>Have you rebooted the device?</a:t>
            </a:r>
          </a:p>
          <a:p>
            <a:endParaRPr lang="en-US" dirty="0"/>
          </a:p>
          <a:p>
            <a:r>
              <a:rPr lang="en-US" dirty="0"/>
              <a:t>Have you tried uninstalling and reinstalling the app?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06330-5E6C-45DC-8DD7-B6A7189BD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Debugging in Bioinformatics</a:t>
            </a:r>
          </a:p>
        </p:txBody>
      </p:sp>
      <p:pic>
        <p:nvPicPr>
          <p:cNvPr id="11" name="Picture 10" descr="C:\Users\feder\AppData\Local\Microsoft\Windows\INetCache\Content.MSO\ED15A89F.tmp">
            <a:extLst>
              <a:ext uri="{FF2B5EF4-FFF2-40B4-BE49-F238E27FC236}">
                <a16:creationId xmlns:a16="http://schemas.microsoft.com/office/drawing/2014/main" id="{A625FF0D-CDF3-444A-9FDC-0AEDE5CA7C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0292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RTFM | Know Your Meme">
            <a:extLst>
              <a:ext uri="{FF2B5EF4-FFF2-40B4-BE49-F238E27FC236}">
                <a16:creationId xmlns:a16="http://schemas.microsoft.com/office/drawing/2014/main" id="{7E879A23-14D5-4CFB-973E-7E29924D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"/>
            <a:ext cx="4442214" cy="35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87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8822F-70D5-47C1-BADB-3EED0E9F1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620688"/>
            <a:ext cx="11734799" cy="5976837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By default, the </a:t>
            </a:r>
            <a:r>
              <a:rPr lang="en-GB" b="1" dirty="0">
                <a:effectLst/>
                <a:highlight>
                  <a:srgbClr val="C0C0C0"/>
                </a:highlight>
                <a:latin typeface="Courier"/>
                <a:ea typeface="Calibri" panose="020F0502020204030204" pitchFamily="34" charset="0"/>
                <a:cs typeface="Times New Roman" panose="02020603050405020304" pitchFamily="18" charset="0"/>
              </a:rPr>
              <a:t>echo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command prints its argument to the screen and then puts the new prompt on a new line. The way it does this is by appending a special character called a </a:t>
            </a:r>
            <a:r>
              <a:rPr lang="en-GB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newline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(a special character that literally puts the string on a new line, written in many contexts as “backslash n” </a:t>
            </a:r>
            <a:r>
              <a:rPr lang="en-GB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\n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). Because echo is often used in programs to print out a sequence of strings not separated by newlines, there is a special command-line option to prevent the newline from being inserted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By reading the man page for echo, determine the command needed to print out “Genomics” </a:t>
            </a:r>
            <a:r>
              <a:rPr lang="en-GB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without the trailing newline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and verify using your terminal that it works as expected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Try to print multiple empty lines by merging words and newline special backslash characters \n. (Hint: you should enable a specific option for it to work)</a:t>
            </a:r>
            <a:endParaRPr lang="en-US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99477-8BB1-4161-9F48-171C0388F4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466319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0">
            <a:extLst>
              <a:ext uri="{FF2B5EF4-FFF2-40B4-BE49-F238E27FC236}">
                <a16:creationId xmlns:a16="http://schemas.microsoft.com/office/drawing/2014/main" id="{D672F7A8-9CBF-4455-AA9A-66AAAB61B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430903"/>
            <a:ext cx="2286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9B6F1D-7576-4331-8C82-DF605FD5FC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135087"/>
          </a:xfrm>
        </p:spPr>
        <p:txBody>
          <a:bodyPr/>
          <a:lstStyle/>
          <a:p>
            <a:r>
              <a:rPr lang="en-US" dirty="0"/>
              <a:t>Command lines include several features to make it easy to repeat previous commands, possibly in edited form</a:t>
            </a:r>
          </a:p>
          <a:p>
            <a:r>
              <a:rPr lang="en-US" dirty="0"/>
              <a:t>These and many other command-line features often involve special keys on the keyboard, so for reference the following Table shows these symbols for the various keys: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of the most useful ways to edit the line is to “up arrow” </a:t>
            </a:r>
            <a:r>
              <a:rPr lang="en-US" sz="3600" b="1" dirty="0"/>
              <a:t>↑</a:t>
            </a:r>
            <a:r>
              <a:rPr lang="en-US" dirty="0"/>
              <a:t>, which simply retrieves the previous command. Pressing up arrow again moves further up the list of commands, while “down arrow” </a:t>
            </a:r>
            <a:r>
              <a:rPr lang="en-US" sz="3600" b="1" dirty="0"/>
              <a:t>↓</a:t>
            </a:r>
            <a:r>
              <a:rPr lang="en-US" dirty="0"/>
              <a:t> goes back toward the bottom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8BD28-1531-4B50-A0CC-70D9552230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Editing the line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5FF55A-915F-41B8-94E6-E07C2C7C0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801139"/>
              </p:ext>
            </p:extLst>
          </p:nvPr>
        </p:nvGraphicFramePr>
        <p:xfrm>
          <a:off x="4267200" y="2895600"/>
          <a:ext cx="1939925" cy="1716278"/>
        </p:xfrm>
        <a:graphic>
          <a:graphicData uri="http://schemas.openxmlformats.org/drawingml/2006/table">
            <a:tbl>
              <a:tblPr firstRow="1" firstCol="1" bandRow="1"/>
              <a:tblGrid>
                <a:gridCol w="1159510">
                  <a:extLst>
                    <a:ext uri="{9D8B030D-6E8A-4147-A177-3AD203B41FA5}">
                      <a16:colId xmlns:a16="http://schemas.microsoft.com/office/drawing/2014/main" val="3218103091"/>
                    </a:ext>
                  </a:extLst>
                </a:gridCol>
                <a:gridCol w="780415">
                  <a:extLst>
                    <a:ext uri="{9D8B030D-6E8A-4147-A177-3AD203B41FA5}">
                      <a16:colId xmlns:a16="http://schemas.microsoft.com/office/drawing/2014/main" val="25912173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Symbol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362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⌃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8337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Shift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⇧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435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⌥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62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Up, down, left, right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↑ ↓ ← →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560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Enter/Return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↵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0021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⇥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5812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Delete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772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734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DA40-727D-4DE6-BF62-29CBCD4B5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Editing the line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EB75C-D844-41FB-9C13-8559FE843B32}"/>
              </a:ext>
            </a:extLst>
          </p:cNvPr>
          <p:cNvSpPr txBox="1"/>
          <p:nvPr/>
        </p:nvSpPr>
        <p:spPr>
          <a:xfrm>
            <a:off x="228600" y="620688"/>
            <a:ext cx="11531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Other common ways to edit the line use the </a:t>
            </a:r>
            <a:r>
              <a:rPr lang="en-US" b="1"/>
              <a:t>control key (CTRL)</a:t>
            </a:r>
          </a:p>
          <a:p>
            <a:endParaRPr lang="en-US"/>
          </a:p>
          <a:p>
            <a:r>
              <a:rPr lang="en-US"/>
              <a:t>For example, when typing a new command, or dealing with a previous command, it is often convenient to be able to move quickly within the line.</a:t>
            </a:r>
          </a:p>
          <a:p>
            <a:endParaRPr lang="en-US"/>
          </a:p>
          <a:p>
            <a:r>
              <a:rPr lang="en-US"/>
              <a:t>Suppose we entered (to paste inside the terminal, copy here and paste with </a:t>
            </a:r>
            <a:r>
              <a:rPr lang="en-US" b="1"/>
              <a:t>SHIFT+CTRL+V</a:t>
            </a:r>
            <a:r>
              <a:rPr lang="en-US"/>
              <a:t>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3FCD5-D5DC-4180-AFC3-0C832C097AD6}"/>
              </a:ext>
            </a:extLst>
          </p:cNvPr>
          <p:cNvSpPr txBox="1"/>
          <p:nvPr/>
        </p:nvSpPr>
        <p:spPr>
          <a:xfrm>
            <a:off x="279400" y="2556104"/>
            <a:ext cx="960120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urier" panose="02060409020205020404" pitchFamily="49" charset="0"/>
              </a:rPr>
              <a:t>$ "I love genomics in the afternoon"</a:t>
            </a:r>
          </a:p>
          <a:p>
            <a:pPr algn="l"/>
            <a:r>
              <a:rPr lang="en-US" sz="2000" dirty="0">
                <a:latin typeface="Courier" panose="02060409020205020404" pitchFamily="49" charset="0"/>
              </a:rPr>
              <a:t>bash: I love genomics in the afternoon: command not found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7D4E5-159A-44CD-9C29-AF38C12E39E0}"/>
              </a:ext>
            </a:extLst>
          </p:cNvPr>
          <p:cNvSpPr txBox="1"/>
          <p:nvPr/>
        </p:nvSpPr>
        <p:spPr>
          <a:xfrm>
            <a:off x="228600" y="3380125"/>
            <a:ext cx="10744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We forgot to put </a:t>
            </a:r>
            <a:r>
              <a:rPr lang="en-US" sz="2000" b="1" dirty="0">
                <a:latin typeface="Century Gothic" panose="020B0502020202020204" pitchFamily="34" charset="0"/>
              </a:rPr>
              <a:t>echo </a:t>
            </a:r>
            <a:r>
              <a:rPr lang="en-US" sz="2000" dirty="0">
                <a:latin typeface="Century Gothic" panose="020B0502020202020204" pitchFamily="34" charset="0"/>
              </a:rPr>
              <a:t>in front of it. No problem!</a:t>
            </a:r>
          </a:p>
          <a:p>
            <a:pPr algn="l"/>
            <a:endParaRPr lang="en-US" sz="2000" b="1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Press arrow up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↑</a:t>
            </a:r>
            <a:r>
              <a:rPr lang="en-US" sz="2000" dirty="0">
                <a:latin typeface="Century Gothic" panose="020B0502020202020204" pitchFamily="34" charset="0"/>
              </a:rPr>
              <a:t> to retrieve it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You can press </a:t>
            </a:r>
            <a:r>
              <a:rPr lang="en-US" sz="2000" dirty="0">
                <a:latin typeface="Century Gothic" panose="020B0502020202020204" pitchFamily="34" charset="0"/>
                <a:sym typeface="Wingdings" panose="05000000000000000000" pitchFamily="2" charset="2"/>
              </a:rPr>
              <a:t> to go to the beginning, but it's easier to type </a:t>
            </a:r>
            <a:r>
              <a:rPr lang="en-US" sz="2000" b="1" dirty="0">
                <a:latin typeface="Century Gothic" panose="020B0502020202020204" pitchFamily="34" charset="0"/>
                <a:sym typeface="Wingdings" panose="05000000000000000000" pitchFamily="2" charset="2"/>
              </a:rPr>
              <a:t>CTRL-A</a:t>
            </a:r>
          </a:p>
          <a:p>
            <a:pPr algn="l"/>
            <a:endParaRPr lang="en-US" sz="2000" b="1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sz="2000" b="1" dirty="0">
                <a:latin typeface="Century Gothic" panose="020B0502020202020204" pitchFamily="34" charset="0"/>
                <a:sym typeface="Wingdings" panose="05000000000000000000" pitchFamily="2" charset="2"/>
              </a:rPr>
              <a:t>CTRL-E</a:t>
            </a:r>
            <a:r>
              <a:rPr lang="en-US" sz="2000" dirty="0">
                <a:latin typeface="Century Gothic" panose="020B0502020202020204" pitchFamily="34" charset="0"/>
                <a:sym typeface="Wingdings" panose="05000000000000000000" pitchFamily="2" charset="2"/>
              </a:rPr>
              <a:t> goes to the end of the line</a:t>
            </a:r>
          </a:p>
          <a:p>
            <a:pPr algn="l"/>
            <a:endParaRPr lang="en-US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sz="2000" b="1" dirty="0">
                <a:latin typeface="Century Gothic" panose="020B0502020202020204" pitchFamily="34" charset="0"/>
                <a:sym typeface="Wingdings" panose="05000000000000000000" pitchFamily="2" charset="2"/>
              </a:rPr>
              <a:t>CTRL-U</a:t>
            </a:r>
            <a:r>
              <a:rPr lang="en-US" sz="2000" dirty="0">
                <a:latin typeface="Century Gothic" panose="020B0502020202020204" pitchFamily="34" charset="0"/>
                <a:sym typeface="Wingdings" panose="05000000000000000000" pitchFamily="2" charset="2"/>
              </a:rPr>
              <a:t> clears the beginning of the line, letting us starting over</a:t>
            </a:r>
          </a:p>
          <a:p>
            <a:pPr algn="l"/>
            <a:endParaRPr lang="en-US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In many UNIX systems, also HOME and END key works alongside CTRL-A and CTRL-E</a:t>
            </a:r>
          </a:p>
        </p:txBody>
      </p:sp>
    </p:spTree>
    <p:extLst>
      <p:ext uri="{BB962C8B-B14F-4D97-AF65-F5344CB8AC3E}">
        <p14:creationId xmlns:p14="http://schemas.microsoft.com/office/powerpoint/2010/main" val="3383420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2F2E1-0BBC-425D-B722-0807EB6F2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Editing the line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EC9A8-95BD-4C2F-A4BF-D7B0D61C91E6}"/>
              </a:ext>
            </a:extLst>
          </p:cNvPr>
          <p:cNvSpPr txBox="1"/>
          <p:nvPr/>
        </p:nvSpPr>
        <p:spPr>
          <a:xfrm>
            <a:off x="228600" y="620688"/>
            <a:ext cx="11531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If you are editing a long line, you may need more particular ways to move</a:t>
            </a:r>
          </a:p>
          <a:p>
            <a:endParaRPr lang="en-US" sz="2400"/>
          </a:p>
          <a:p>
            <a:r>
              <a:rPr lang="en-US" sz="2400"/>
              <a:t>E.g. take this command, containing a line from Inferno Canto XXVI by Dante: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4AFC6-267D-4DCE-A702-8AEDF2DEA313}"/>
              </a:ext>
            </a:extLst>
          </p:cNvPr>
          <p:cNvSpPr txBox="1"/>
          <p:nvPr/>
        </p:nvSpPr>
        <p:spPr>
          <a:xfrm>
            <a:off x="228600" y="1992796"/>
            <a:ext cx="86106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echo 'Lo maggior coRno de la fiamma antica'</a:t>
            </a:r>
            <a:endParaRPr lang="en-US" sz="2400" dirty="0">
              <a:latin typeface="Courier" panose="02060409020205020404" pitchFamily="49" charset="0"/>
            </a:endParaRPr>
          </a:p>
        </p:txBody>
      </p:sp>
      <p:pic>
        <p:nvPicPr>
          <p:cNvPr id="6" name="Picture 5" descr="Image result for dante ulisse">
            <a:extLst>
              <a:ext uri="{FF2B5EF4-FFF2-40B4-BE49-F238E27FC236}">
                <a16:creationId xmlns:a16="http://schemas.microsoft.com/office/drawing/2014/main" id="{1B4DE6F7-5802-4777-AAE9-ECBD8FC47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335" y="3357557"/>
            <a:ext cx="3618865" cy="2757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8596F-B62F-4101-A9AA-738D9D571770}"/>
              </a:ext>
            </a:extLst>
          </p:cNvPr>
          <p:cNvSpPr txBox="1"/>
          <p:nvPr/>
        </p:nvSpPr>
        <p:spPr>
          <a:xfrm>
            <a:off x="164466" y="2535455"/>
            <a:ext cx="77724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Suppose we wanted to change "</a:t>
            </a:r>
            <a:r>
              <a:rPr lang="en-US" sz="2400" dirty="0" err="1"/>
              <a:t>coRno</a:t>
            </a:r>
            <a:r>
              <a:rPr lang="en-US" sz="2400" dirty="0"/>
              <a:t>" to "</a:t>
            </a:r>
            <a:r>
              <a:rPr lang="en-US" sz="2400" dirty="0" err="1"/>
              <a:t>corno</a:t>
            </a:r>
            <a:r>
              <a:rPr lang="en-US" sz="2400" dirty="0"/>
              <a:t>" to prevent Dante from turning in his grave</a:t>
            </a:r>
          </a:p>
          <a:p>
            <a:endParaRPr lang="en-US" sz="2400" dirty="0"/>
          </a:p>
          <a:p>
            <a:r>
              <a:rPr lang="en-US" sz="2400" dirty="0"/>
              <a:t>We could use CTRL-A, or </a:t>
            </a:r>
            <a:r>
              <a:rPr lang="en-US" sz="2400" dirty="0">
                <a:sym typeface="Wingdings" panose="05000000000000000000" pitchFamily="2" charset="2"/>
              </a:rPr>
              <a:t>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Or we could move word by word, using </a:t>
            </a:r>
            <a:r>
              <a:rPr lang="en-US" sz="3200" b="1" u="sng" dirty="0">
                <a:sym typeface="Wingdings" panose="05000000000000000000" pitchFamily="2" charset="2"/>
              </a:rPr>
              <a:t>CTRL-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and </a:t>
            </a:r>
            <a:r>
              <a:rPr lang="en-US" sz="3200" b="1" u="sng" dirty="0">
                <a:sym typeface="Wingdings" panose="05000000000000000000" pitchFamily="2" charset="2"/>
              </a:rPr>
              <a:t>CTRL-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When typing very long commands (e.g. to align reads on a genome, CTRL-A, CTRL-E, CTRL- become very useful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3287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1DEEBF-0C8C-49C1-AEED-B34199F8E0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58687"/>
          </a:xfrm>
        </p:spPr>
        <p:txBody>
          <a:bodyPr/>
          <a:lstStyle/>
          <a:p>
            <a:r>
              <a:rPr lang="en-US"/>
              <a:t>Here's a summary of what you have learned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85F2DF-CBDF-4CC4-88A7-8D7FDD8EE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Commands Recap of Section 1 (UNIX Basics)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44513AC-C6B4-4342-8E75-E6A94E2DB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945944"/>
              </p:ext>
            </p:extLst>
          </p:nvPr>
        </p:nvGraphicFramePr>
        <p:xfrm>
          <a:off x="1066800" y="1752600"/>
          <a:ext cx="10058399" cy="4131501"/>
        </p:xfrm>
        <a:graphic>
          <a:graphicData uri="http://schemas.openxmlformats.org/drawingml/2006/table">
            <a:tbl>
              <a:tblPr firstRow="1" firstCol="1" bandRow="1"/>
              <a:tblGrid>
                <a:gridCol w="2356278">
                  <a:extLst>
                    <a:ext uri="{9D8B030D-6E8A-4147-A177-3AD203B41FA5}">
                      <a16:colId xmlns:a16="http://schemas.microsoft.com/office/drawing/2014/main" val="2851696646"/>
                    </a:ext>
                  </a:extLst>
                </a:gridCol>
                <a:gridCol w="3068296">
                  <a:extLst>
                    <a:ext uri="{9D8B030D-6E8A-4147-A177-3AD203B41FA5}">
                      <a16:colId xmlns:a16="http://schemas.microsoft.com/office/drawing/2014/main" val="3185816910"/>
                    </a:ext>
                  </a:extLst>
                </a:gridCol>
                <a:gridCol w="4633825">
                  <a:extLst>
                    <a:ext uri="{9D8B030D-6E8A-4147-A177-3AD203B41FA5}">
                      <a16:colId xmlns:a16="http://schemas.microsoft.com/office/drawing/2014/main" val="21254438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Command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03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echo &lt;string&gt;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Print string to screen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 echo hello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61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 &lt;command&gt;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Display manual page for command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 man echo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752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CTRL-C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Get out of trouble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 tail CTRL-C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59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CTRL-A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to beginning of line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4458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CTRL-E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to end of line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245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CTRL-U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Delete to beginning of line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2263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Up &amp; down arrow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Scroll through previous commands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832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clear or CTRL-L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Clear screen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 clear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84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exit or CTRL-D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Exit terminal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 exit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63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500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E3B9FF-88DD-4BA5-9BE0-5AC0DC445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Using the up arrow, print to the screen the strings “fee”, “fie”, “foe”, and “</a:t>
            </a:r>
            <a:r>
              <a:rPr lang="en-US" dirty="0" err="1"/>
              <a:t>fum</a:t>
            </a:r>
            <a:r>
              <a:rPr lang="en-US" dirty="0"/>
              <a:t>” without retyping </a:t>
            </a:r>
            <a:r>
              <a:rPr lang="en-US" b="1" dirty="0"/>
              <a:t>echo</a:t>
            </a:r>
            <a:r>
              <a:rPr lang="en-US" dirty="0"/>
              <a:t> each time.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Copy/paste this sentence in the terminal and correct the capitalization and the extra * characters using the commands you just learned to move around the line. Then echo the sentence. PS you don’t need to know Italian for this: in the future we will do the same with DNA sequences, that are even more cryptic.</a:t>
            </a:r>
          </a:p>
          <a:p>
            <a:pPr marL="0" indent="0">
              <a:buNone/>
            </a:pPr>
            <a:r>
              <a:rPr lang="en-US" sz="2000" i="1" dirty="0"/>
              <a:t>"</a:t>
            </a:r>
            <a:r>
              <a:rPr lang="en-US" sz="2000" i="1" dirty="0" err="1"/>
              <a:t>faTti</a:t>
            </a:r>
            <a:r>
              <a:rPr lang="en-US" sz="2000" i="1" dirty="0"/>
              <a:t> on </a:t>
            </a:r>
            <a:r>
              <a:rPr lang="en-US" sz="2000" i="1" dirty="0" err="1"/>
              <a:t>fostE</a:t>
            </a:r>
            <a:r>
              <a:rPr lang="en-US" sz="2000" i="1" dirty="0"/>
              <a:t> a*** </a:t>
            </a:r>
            <a:r>
              <a:rPr lang="en-US" sz="2000" i="1" dirty="0" err="1"/>
              <a:t>viver</a:t>
            </a:r>
            <a:r>
              <a:rPr lang="en-US" sz="2000" i="1" dirty="0"/>
              <a:t> com***e </a:t>
            </a:r>
            <a:r>
              <a:rPr lang="en-US" sz="2000" i="1" dirty="0" err="1"/>
              <a:t>bruti</a:t>
            </a:r>
            <a:r>
              <a:rPr lang="en-US" sz="2000" i="1" dirty="0"/>
              <a:t> ma per se**</a:t>
            </a:r>
            <a:r>
              <a:rPr lang="en-US" sz="2000" i="1" dirty="0" err="1"/>
              <a:t>guir</a:t>
            </a:r>
            <a:r>
              <a:rPr lang="en-US" sz="2000" i="1" dirty="0"/>
              <a:t> </a:t>
            </a:r>
            <a:r>
              <a:rPr lang="en-US" sz="2000" i="1" dirty="0" err="1"/>
              <a:t>virtute</a:t>
            </a:r>
            <a:r>
              <a:rPr lang="en-US" sz="2000" i="1" dirty="0"/>
              <a:t> e </a:t>
            </a:r>
            <a:r>
              <a:rPr lang="en-US" sz="2000" i="1" dirty="0" err="1"/>
              <a:t>cAnoscenzA</a:t>
            </a:r>
            <a:r>
              <a:rPr lang="en-US" sz="2000" i="1" dirty="0"/>
              <a:t>"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Remember: you can paste in the terminal using Shift-Ctrl-V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952FA-5F4B-4E0D-BDBB-C87A44540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898751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10B9BB-68C4-4557-9A80-BC7B14E728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451" y="685800"/>
            <a:ext cx="11233149" cy="5976838"/>
          </a:xfrm>
        </p:spPr>
        <p:txBody>
          <a:bodyPr/>
          <a:lstStyle/>
          <a:p>
            <a:r>
              <a:rPr lang="en-US" dirty="0"/>
              <a:t>Write a command to print the string, including the quotes: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urier" panose="02060409020205020404" pitchFamily="49" charset="0"/>
              </a:rPr>
              <a:t>My </a:t>
            </a:r>
            <a:r>
              <a:rPr lang="en-US" dirty="0" err="1">
                <a:highlight>
                  <a:srgbClr val="C0C0C0"/>
                </a:highlight>
                <a:latin typeface="Courier" panose="02060409020205020404" pitchFamily="49" charset="0"/>
              </a:rPr>
              <a:t>favourite</a:t>
            </a:r>
            <a:r>
              <a:rPr lang="en-US" dirty="0">
                <a:highlight>
                  <a:srgbClr val="C0C0C0"/>
                </a:highlight>
                <a:latin typeface="Courier" panose="02060409020205020404" pitchFamily="49" charset="0"/>
              </a:rPr>
              <a:t> topic: "Genomics"</a:t>
            </a:r>
          </a:p>
          <a:p>
            <a:pPr marL="0" indent="0">
              <a:buNone/>
            </a:pPr>
            <a:endParaRPr lang="en-US" dirty="0">
              <a:highlight>
                <a:srgbClr val="C0C0C0"/>
              </a:highlight>
              <a:latin typeface="Courier" panose="02060409020205020404" pitchFamily="49" charset="0"/>
            </a:endParaRPr>
          </a:p>
          <a:p>
            <a:r>
              <a:rPr lang="en-US" dirty="0"/>
              <a:t>i.e., take care not to print out </a:t>
            </a:r>
            <a:r>
              <a:rPr lang="en-US" dirty="0">
                <a:highlight>
                  <a:srgbClr val="C0C0C0"/>
                </a:highlight>
                <a:latin typeface="Courier" panose="02060409020205020404" pitchFamily="49" charset="0"/>
              </a:rPr>
              <a:t>My </a:t>
            </a:r>
            <a:r>
              <a:rPr lang="en-US" dirty="0" err="1">
                <a:highlight>
                  <a:srgbClr val="C0C0C0"/>
                </a:highlight>
                <a:latin typeface="Courier" panose="02060409020205020404" pitchFamily="49" charset="0"/>
              </a:rPr>
              <a:t>favourite</a:t>
            </a:r>
            <a:r>
              <a:rPr lang="en-US" dirty="0">
                <a:highlight>
                  <a:srgbClr val="C0C0C0"/>
                </a:highlight>
                <a:latin typeface="Courier" panose="02060409020205020404" pitchFamily="49" charset="0"/>
              </a:rPr>
              <a:t> topic: Genomics</a:t>
            </a:r>
          </a:p>
          <a:p>
            <a:endParaRPr lang="en-US" dirty="0"/>
          </a:p>
          <a:p>
            <a:r>
              <a:rPr lang="en-US" dirty="0"/>
              <a:t>There are several ways to do this. Hint: remember you can use both single and double quotes. And remember about the magic \ backslash character from before.</a:t>
            </a:r>
          </a:p>
          <a:p>
            <a:endParaRPr lang="en-US" dirty="0"/>
          </a:p>
          <a:p>
            <a:r>
              <a:rPr lang="en-US" dirty="0"/>
              <a:t>By running </a:t>
            </a:r>
            <a:r>
              <a:rPr lang="en-US" dirty="0">
                <a:highlight>
                  <a:srgbClr val="C0C0C0"/>
                </a:highlight>
                <a:latin typeface="Courier" panose="02060409020205020404" pitchFamily="49" charset="0"/>
              </a:rPr>
              <a:t>man sleep</a:t>
            </a:r>
            <a:r>
              <a:rPr lang="en-US" dirty="0"/>
              <a:t>, figure out how to make the terminal “sleep” for 5 seconds, and execute the command to do so</a:t>
            </a:r>
          </a:p>
          <a:p>
            <a:endParaRPr lang="en-US" dirty="0"/>
          </a:p>
          <a:p>
            <a:r>
              <a:rPr lang="en-US" dirty="0"/>
              <a:t>Execute the command to sleep for 50 minutes. Cancel the command following the “get out of trouble” strategy</a:t>
            </a:r>
          </a:p>
          <a:p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9D257-50D2-4740-9E21-AC8A4735B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(continued)</a:t>
            </a:r>
          </a:p>
        </p:txBody>
      </p:sp>
    </p:spTree>
    <p:extLst>
      <p:ext uri="{BB962C8B-B14F-4D97-AF65-F5344CB8AC3E}">
        <p14:creationId xmlns:p14="http://schemas.microsoft.com/office/powerpoint/2010/main" val="244003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F4CF27-6DCD-47FF-B11E-B95D657A9E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576065"/>
            <a:ext cx="11233149" cy="602128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Why is Unix important for Bioinformatics?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 on </a:t>
            </a:r>
            <a:r>
              <a:rPr lang="en-US" sz="2400" b="1" dirty="0"/>
              <a:t>huge </a:t>
            </a:r>
            <a:r>
              <a:rPr lang="en-US" sz="2400" dirty="0"/>
              <a:t>(&gt;1GB)</a:t>
            </a:r>
            <a:r>
              <a:rPr lang="en-US" sz="2400" b="1" dirty="0"/>
              <a:t> </a:t>
            </a:r>
            <a:r>
              <a:rPr lang="en-US" sz="2400" dirty="0"/>
              <a:t>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peek at them (head, tail, less, </a:t>
            </a:r>
            <a:r>
              <a:rPr lang="en-US" sz="2200" dirty="0" err="1"/>
              <a:t>wc</a:t>
            </a:r>
            <a:r>
              <a:rPr lang="en-US" sz="22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modify them (sed, vim)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mangle them (sort, cut)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/>
              <a:t>Build simple and complex pipelines ( | )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/>
              <a:t>Repeat custom analysis with one click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/>
              <a:t>Most everyday </a:t>
            </a:r>
            <a:r>
              <a:rPr lang="en-US" sz="2400" dirty="0" err="1"/>
              <a:t>bioinfo</a:t>
            </a:r>
            <a:r>
              <a:rPr lang="en-US" sz="2400" dirty="0"/>
              <a:t> programs run </a:t>
            </a:r>
            <a:r>
              <a:rPr lang="en-US" sz="2400" b="1" dirty="0"/>
              <a:t>only</a:t>
            </a:r>
            <a:r>
              <a:rPr lang="en-US" sz="2400" dirty="0"/>
              <a:t> on Unix (</a:t>
            </a:r>
            <a:r>
              <a:rPr lang="en-US" sz="2400" dirty="0" err="1"/>
              <a:t>samtools</a:t>
            </a:r>
            <a:r>
              <a:rPr lang="en-US" sz="2400" dirty="0"/>
              <a:t>, hisat2, blast)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sz="2400" dirty="0"/>
              <a:t>Free</a:t>
            </a:r>
          </a:p>
          <a:p>
            <a:pPr marL="0" indent="0">
              <a:buNone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6FCD6-1409-45FF-AA36-9379D209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Unix</a:t>
            </a:r>
          </a:p>
        </p:txBody>
      </p:sp>
      <p:pic>
        <p:nvPicPr>
          <p:cNvPr id="1026" name="Picture 2" descr="Image result for unix clipart">
            <a:extLst>
              <a:ext uri="{FF2B5EF4-FFF2-40B4-BE49-F238E27FC236}">
                <a16:creationId xmlns:a16="http://schemas.microsoft.com/office/drawing/2014/main" id="{975C3489-869E-4E3C-98EA-3929C568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656185"/>
            <a:ext cx="2594281" cy="199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98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0948E-5D86-4FB7-A4E3-4EA0B8984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Cleaning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25A39-DD84-4EF7-B409-134DE93C14CA}"/>
              </a:ext>
            </a:extLst>
          </p:cNvPr>
          <p:cNvSpPr txBox="1"/>
          <p:nvPr/>
        </p:nvSpPr>
        <p:spPr>
          <a:xfrm>
            <a:off x="228600" y="620688"/>
            <a:ext cx="1153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You should have written a lot of stuff on the terminal by now</a:t>
            </a:r>
          </a:p>
          <a:p>
            <a:endParaRPr lang="en-US" sz="2400"/>
          </a:p>
          <a:p>
            <a:r>
              <a:rPr lang="en-US" sz="2400"/>
              <a:t>To keep things clean, we can use this command: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08D53-F38D-480B-83E2-1A6239FA66CE}"/>
              </a:ext>
            </a:extLst>
          </p:cNvPr>
          <p:cNvSpPr txBox="1"/>
          <p:nvPr/>
        </p:nvSpPr>
        <p:spPr>
          <a:xfrm>
            <a:off x="266700" y="1935590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clear</a:t>
            </a:r>
            <a:endParaRPr lang="en-US" sz="2400" dirty="0">
              <a:latin typeface="Courier" panose="020604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4A08-545E-48B6-AEA4-8DF82C055988}"/>
              </a:ext>
            </a:extLst>
          </p:cNvPr>
          <p:cNvSpPr txBox="1"/>
          <p:nvPr/>
        </p:nvSpPr>
        <p:spPr>
          <a:xfrm>
            <a:off x="228600" y="2654733"/>
            <a:ext cx="11531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This "clear" can be achieved also by typing </a:t>
            </a:r>
            <a:r>
              <a:rPr lang="en-US" sz="2400" b="1"/>
              <a:t>CTRL-L</a:t>
            </a:r>
          </a:p>
          <a:p>
            <a:endParaRPr lang="en-US" sz="2400" b="1"/>
          </a:p>
          <a:p>
            <a:r>
              <a:rPr lang="en-US" sz="2400"/>
              <a:t>Also, when you are done working with a terminal, we should exit using this command: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50F2A-CFEB-4341-9715-20F4ED1ED869}"/>
              </a:ext>
            </a:extLst>
          </p:cNvPr>
          <p:cNvSpPr txBox="1"/>
          <p:nvPr/>
        </p:nvSpPr>
        <p:spPr>
          <a:xfrm>
            <a:off x="266700" y="4362892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exit</a:t>
            </a:r>
            <a:endParaRPr lang="en-US" sz="2400" dirty="0">
              <a:latin typeface="Courier" panose="020604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A8CB3-092F-4713-8B2A-AD83998E852F}"/>
              </a:ext>
            </a:extLst>
          </p:cNvPr>
          <p:cNvSpPr txBox="1"/>
          <p:nvPr/>
        </p:nvSpPr>
        <p:spPr>
          <a:xfrm>
            <a:off x="266700" y="5058109"/>
            <a:ext cx="10706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 "exit" can also be achieved with </a:t>
            </a:r>
            <a:r>
              <a:rPr lang="en-US" sz="2400" b="1" dirty="0"/>
              <a:t>CTRL-D</a:t>
            </a:r>
          </a:p>
          <a:p>
            <a:endParaRPr lang="en-US" sz="2400" dirty="0"/>
          </a:p>
          <a:p>
            <a:r>
              <a:rPr lang="en-US" sz="2400" dirty="0"/>
              <a:t>If you are using an online emulator, </a:t>
            </a:r>
            <a:r>
              <a:rPr lang="en-US" sz="2400" i="1" dirty="0"/>
              <a:t>exit</a:t>
            </a:r>
            <a:r>
              <a:rPr lang="en-US" sz="2400" dirty="0"/>
              <a:t> won't work, you can just close the page</a:t>
            </a:r>
          </a:p>
        </p:txBody>
      </p:sp>
    </p:spTree>
    <p:extLst>
      <p:ext uri="{BB962C8B-B14F-4D97-AF65-F5344CB8AC3E}">
        <p14:creationId xmlns:p14="http://schemas.microsoft.com/office/powerpoint/2010/main" val="3647942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2. Manipulating files</a:t>
            </a:r>
          </a:p>
        </p:txBody>
      </p:sp>
    </p:spTree>
    <p:extLst>
      <p:ext uri="{BB962C8B-B14F-4D97-AF65-F5344CB8AC3E}">
        <p14:creationId xmlns:p14="http://schemas.microsoft.com/office/powerpoint/2010/main" val="2560742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64CAF-CD1E-4955-8764-E70F5E7E2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628378"/>
            <a:ext cx="11233149" cy="3811487"/>
          </a:xfrm>
        </p:spPr>
        <p:txBody>
          <a:bodyPr/>
          <a:lstStyle/>
          <a:p>
            <a:r>
              <a:rPr lang="en-US" dirty="0"/>
              <a:t>You can work on huge files without loading all of them</a:t>
            </a:r>
          </a:p>
          <a:p>
            <a:endParaRPr lang="en-US" dirty="0"/>
          </a:p>
          <a:p>
            <a:r>
              <a:rPr lang="en-US" dirty="0"/>
              <a:t>Commands can be written and repeated on new files without clicking the mouse</a:t>
            </a:r>
          </a:p>
          <a:p>
            <a:endParaRPr lang="en-US" dirty="0"/>
          </a:p>
          <a:p>
            <a:r>
              <a:rPr lang="en-US" dirty="0"/>
              <a:t>Commands can be pasted together in long pipelines</a:t>
            </a:r>
          </a:p>
          <a:p>
            <a:endParaRPr lang="en-US" dirty="0"/>
          </a:p>
          <a:p>
            <a:r>
              <a:rPr lang="en-US" dirty="0"/>
              <a:t>You can work remotely on command-line only servers: beasts that can be tamed only by LINUX knowledge, e.g., the CINECA cluster: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F1711-FFD1-48D0-ABE5-65B506231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Why using the command line to manipulate files?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6B296A-8403-471D-8C8E-6F0B7F34D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93" y="4483376"/>
            <a:ext cx="35718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5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22FB45-91CF-D2D2-1D67-F557734CA4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E.g. from ENSEMBL </a:t>
            </a:r>
            <a:r>
              <a:rPr lang="en-US" dirty="0">
                <a:hlinkClick r:id="rId2"/>
              </a:rPr>
              <a:t>http://www.ensembl.org/Homo_sapiens/Info/Index</a:t>
            </a:r>
            <a:endParaRPr lang="en-US" dirty="0"/>
          </a:p>
          <a:p>
            <a:endParaRPr lang="en-US" dirty="0"/>
          </a:p>
          <a:p>
            <a:r>
              <a:rPr lang="en-US" dirty="0"/>
              <a:t>1) Download</a:t>
            </a:r>
          </a:p>
          <a:p>
            <a:pPr lvl="1"/>
            <a:r>
              <a:rPr lang="en-US" b="1" dirty="0">
                <a:highlight>
                  <a:srgbClr val="C0C0C0"/>
                </a:highlight>
                <a:latin typeface="Courier"/>
              </a:rPr>
              <a:t>wget</a:t>
            </a:r>
          </a:p>
          <a:p>
            <a:pPr lvl="1"/>
            <a:endParaRPr lang="en-US" dirty="0"/>
          </a:p>
          <a:p>
            <a:r>
              <a:rPr lang="en-US" dirty="0"/>
              <a:t>2) </a:t>
            </a:r>
            <a:r>
              <a:rPr lang="en-US" dirty="0" err="1"/>
              <a:t>Gunzip</a:t>
            </a:r>
            <a:r>
              <a:rPr lang="en-US" dirty="0"/>
              <a:t> it</a:t>
            </a:r>
          </a:p>
          <a:p>
            <a:pPr lvl="1"/>
            <a:r>
              <a:rPr lang="en-US" b="1" dirty="0" err="1">
                <a:highlight>
                  <a:srgbClr val="C0C0C0"/>
                </a:highlight>
                <a:latin typeface="Courier"/>
              </a:rPr>
              <a:t>gunzip</a:t>
            </a:r>
            <a:endParaRPr lang="en-US" b="1" dirty="0">
              <a:highlight>
                <a:srgbClr val="C0C0C0"/>
              </a:highlight>
              <a:latin typeface="Courier"/>
            </a:endParaRPr>
          </a:p>
          <a:p>
            <a:pPr lvl="1"/>
            <a:endParaRPr lang="en-US" dirty="0"/>
          </a:p>
          <a:p>
            <a:r>
              <a:rPr lang="en-US" dirty="0"/>
              <a:t>3) Visualize it</a:t>
            </a:r>
          </a:p>
          <a:p>
            <a:pPr lvl="1"/>
            <a:r>
              <a:rPr lang="en-US" b="1">
                <a:highlight>
                  <a:srgbClr val="C0C0C0"/>
                </a:highlight>
                <a:latin typeface="Courier"/>
              </a:rPr>
              <a:t>cat</a:t>
            </a:r>
            <a:endParaRPr lang="en-US" b="1" dirty="0">
              <a:highlight>
                <a:srgbClr val="C0C0C0"/>
              </a:highlight>
              <a:latin typeface="Courier"/>
            </a:endParaRPr>
          </a:p>
          <a:p>
            <a:pPr lvl="1"/>
            <a:endParaRPr lang="en-US" b="1" dirty="0">
              <a:highlight>
                <a:srgbClr val="C0C0C0"/>
              </a:highlight>
              <a:latin typeface="Courier"/>
            </a:endParaRPr>
          </a:p>
          <a:p>
            <a:r>
              <a:rPr lang="en-US" dirty="0">
                <a:latin typeface="+mn-lt"/>
              </a:rPr>
              <a:t>Visualize files in </a:t>
            </a:r>
            <a:r>
              <a:rPr lang="en-US">
                <a:latin typeface="+mn-lt"/>
              </a:rPr>
              <a:t>the current directory, “list”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highlight>
                  <a:srgbClr val="C0C0C0"/>
                </a:highlight>
                <a:latin typeface="Courier"/>
              </a:rPr>
              <a:t>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55DAA-B0D5-58F8-4070-0037D716D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way to </a:t>
            </a:r>
            <a:r>
              <a:rPr lang="en-US"/>
              <a:t>download any file </a:t>
            </a:r>
            <a:r>
              <a:rPr lang="en-US" dirty="0"/>
              <a:t>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699734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7CF671-B9BC-48BD-820D-71C73D9A1C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716487"/>
          </a:xfrm>
        </p:spPr>
        <p:txBody>
          <a:bodyPr/>
          <a:lstStyle/>
          <a:p>
            <a:r>
              <a:rPr lang="en-US" dirty="0"/>
              <a:t>Download the file from </a:t>
            </a:r>
            <a:r>
              <a:rPr lang="en-US" dirty="0">
                <a:hlinkClick r:id="rId2"/>
              </a:rPr>
              <a:t>https://www.dropbox.com/s/70xm8sp9sf9crn9/genomics.txt.gz?dl=1</a:t>
            </a:r>
            <a:endParaRPr lang="en-US" dirty="0"/>
          </a:p>
          <a:p>
            <a:endParaRPr lang="en-US" dirty="0"/>
          </a:p>
          <a:p>
            <a:r>
              <a:rPr lang="en-US" dirty="0"/>
              <a:t>Upload it on your COCALC session</a:t>
            </a:r>
          </a:p>
          <a:p>
            <a:pPr marL="0" indent="0">
              <a:buNone/>
            </a:pPr>
            <a:r>
              <a:rPr lang="en-US" dirty="0"/>
              <a:t>On non-tutorial LINUX systems, you can just run the command</a:t>
            </a:r>
          </a:p>
          <a:p>
            <a:pPr marL="0" indent="0">
              <a:buNone/>
            </a:pP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https://www.dropbox.com/s/70xm8sp9sf9crn9/genomics.txt.gz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or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curl –O 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https://www.dropbox.com/s/70xm8sp9sf9crn9/genomics.txt.gz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 file is </a:t>
            </a:r>
            <a:r>
              <a:rPr lang="en-US" dirty="0" err="1"/>
              <a:t>gzipped</a:t>
            </a:r>
            <a:r>
              <a:rPr lang="en-US" dirty="0"/>
              <a:t>. </a:t>
            </a:r>
            <a:r>
              <a:rPr lang="en-US" dirty="0" err="1"/>
              <a:t>Gunzip</a:t>
            </a:r>
            <a:r>
              <a:rPr lang="en-US" dirty="0"/>
              <a:t> it with the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gunzip</a:t>
            </a:r>
            <a:r>
              <a:rPr lang="en-US" dirty="0"/>
              <a:t> command</a:t>
            </a:r>
          </a:p>
          <a:p>
            <a:r>
              <a:rPr lang="en-US" dirty="0"/>
              <a:t>You can check if the file is downloaded before and after doing it, by typing 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endParaRPr lang="en-US" dirty="0"/>
          </a:p>
          <a:p>
            <a:r>
              <a:rPr lang="en-US" dirty="0"/>
              <a:t>Visualize it. The command 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dirty="0"/>
              <a:t> is great for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A8607-B661-48D1-902E-FAA9A171B9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71329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B7850-250D-49E4-9A88-583825642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to Upload a file to COCALC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6EB3964-BC7B-4512-A518-764EF3A58B8C}"/>
              </a:ext>
            </a:extLst>
          </p:cNvPr>
          <p:cNvSpPr txBox="1">
            <a:spLocks/>
          </p:cNvSpPr>
          <p:nvPr/>
        </p:nvSpPr>
        <p:spPr>
          <a:xfrm>
            <a:off x="228600" y="824013"/>
            <a:ext cx="11531600" cy="30621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 your COCALC tutorial environment, you must upload a file manually</a:t>
            </a:r>
          </a:p>
          <a:p>
            <a:r>
              <a:rPr lang="en-US" dirty="0"/>
              <a:t>First, download the </a:t>
            </a:r>
            <a:r>
              <a:rPr lang="en-US"/>
              <a:t>file from: </a:t>
            </a:r>
            <a:r>
              <a:rPr lang="en-US" sz="2000">
                <a:hlinkClick r:id="rId2"/>
              </a:rPr>
              <a:t>https://www.dropbox.com/s/70xm8sp9sf9crn9/genomics.txt.gz?dl=1</a:t>
            </a:r>
            <a:endParaRPr lang="en-US" sz="2000"/>
          </a:p>
          <a:p>
            <a:endParaRPr lang="en-US" sz="2000">
              <a:latin typeface="+mn-lt"/>
              <a:cs typeface="Courier New" panose="02070309020205020404" pitchFamily="49" charset="0"/>
            </a:endParaRPr>
          </a:p>
          <a:p>
            <a:r>
              <a:rPr lang="en-US" sz="2800">
                <a:latin typeface="+mn-lt"/>
                <a:cs typeface="Courier New" panose="02070309020205020404" pitchFamily="49" charset="0"/>
              </a:rPr>
              <a:t>On COCALC</a:t>
            </a:r>
          </a:p>
          <a:p>
            <a:pPr marL="457200" lvl="1" indent="0">
              <a:buNone/>
            </a:pPr>
            <a:r>
              <a:rPr lang="en-US" sz="2400">
                <a:latin typeface="+mn-lt"/>
                <a:cs typeface="Courier New" panose="02070309020205020404" pitchFamily="49" charset="0"/>
              </a:rPr>
              <a:t>1. Click on Files (top left)</a:t>
            </a:r>
          </a:p>
          <a:p>
            <a:pPr marL="457200" lvl="1" indent="0">
              <a:buNone/>
            </a:pPr>
            <a:r>
              <a:rPr lang="en-US" sz="2400">
                <a:latin typeface="+mn-lt"/>
                <a:cs typeface="Courier New" panose="02070309020205020404" pitchFamily="49" charset="0"/>
              </a:rPr>
              <a:t>2. Click on Upload (top right)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0DD1CC-2AAB-4028-B52A-5506E411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260475"/>
            <a:ext cx="1819529" cy="1247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551D01-BD1A-401F-8193-B184C28D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561" y="4026531"/>
            <a:ext cx="8640303" cy="18288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F3EB379-9B84-403F-88E6-A4981A802C5A}"/>
              </a:ext>
            </a:extLst>
          </p:cNvPr>
          <p:cNvSpPr/>
          <p:nvPr/>
        </p:nvSpPr>
        <p:spPr>
          <a:xfrm>
            <a:off x="642522" y="3938263"/>
            <a:ext cx="936039" cy="57623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5E72E63-5B12-4FD3-A019-12CE9EBEEBC4}"/>
              </a:ext>
            </a:extLst>
          </p:cNvPr>
          <p:cNvSpPr/>
          <p:nvPr/>
        </p:nvSpPr>
        <p:spPr>
          <a:xfrm rot="10800000">
            <a:off x="10053492" y="5367362"/>
            <a:ext cx="936039" cy="57623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BE0DB3-905F-47C6-9BA0-034E69D806F4}"/>
              </a:ext>
            </a:extLst>
          </p:cNvPr>
          <p:cNvSpPr txBox="1"/>
          <p:nvPr/>
        </p:nvSpPr>
        <p:spPr>
          <a:xfrm>
            <a:off x="203200" y="3868169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>
                <a:latin typeface="Century Gothic" panose="020B0502020202020204" pitchFamily="34" charset="0"/>
              </a:rPr>
              <a:t>1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69DC31-2CA5-4DC8-B864-597493BACB31}"/>
              </a:ext>
            </a:extLst>
          </p:cNvPr>
          <p:cNvSpPr txBox="1"/>
          <p:nvPr/>
        </p:nvSpPr>
        <p:spPr>
          <a:xfrm>
            <a:off x="11014931" y="5297269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>
                <a:latin typeface="Century Gothic" panose="020B0502020202020204" pitchFamily="34" charset="0"/>
              </a:rPr>
              <a:t>2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73EE40-BCC9-4038-AFC8-19F7C29D463C}"/>
              </a:ext>
            </a:extLst>
          </p:cNvPr>
          <p:cNvSpPr txBox="1"/>
          <p:nvPr/>
        </p:nvSpPr>
        <p:spPr>
          <a:xfrm>
            <a:off x="228600" y="5953780"/>
            <a:ext cx="784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  <a:cs typeface="Courier New" panose="02070309020205020404" pitchFamily="49" charset="0"/>
              </a:rPr>
              <a:t>Upload your file (</a:t>
            </a:r>
            <a:r>
              <a:rPr lang="en-US" sz="2800" b="1">
                <a:latin typeface="Courier" panose="02060409020205020404" pitchFamily="49" charset="0"/>
                <a:cs typeface="Courier New" panose="02070309020205020404" pitchFamily="49" charset="0"/>
              </a:rPr>
              <a:t>genomics.txt.gz</a:t>
            </a:r>
            <a:r>
              <a:rPr lang="en-US" sz="2800">
                <a:latin typeface="+mn-lt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69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26752-F958-4363-8763-91FCED88C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71412-5F01-4F94-AF98-CFF4BFAA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1595181"/>
            <a:ext cx="10755226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01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D1993-3CE1-420C-A684-74395C2667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487887"/>
          </a:xfrm>
        </p:spPr>
        <p:txBody>
          <a:bodyPr/>
          <a:lstStyle/>
          <a:p>
            <a:r>
              <a:rPr lang="en-US"/>
              <a:t>The output of </a:t>
            </a:r>
            <a:r>
              <a:rPr lang="en-US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/>
              <a:t> normally is printed on the screen</a:t>
            </a:r>
          </a:p>
          <a:p>
            <a:pPr lvl="1"/>
            <a:r>
              <a:rPr lang="en-US"/>
              <a:t>“On the screen” is CALLED the STDOUT (“standard out”) destination</a:t>
            </a:r>
          </a:p>
          <a:p>
            <a:pPr lvl="1"/>
            <a:r>
              <a:rPr lang="en-US"/>
              <a:t>The STDOUT is lost forever after you close the terminal</a:t>
            </a:r>
          </a:p>
          <a:p>
            <a:r>
              <a:rPr lang="en-US"/>
              <a:t>What if we wanted to save it, e.g. by storing it in a file?</a:t>
            </a:r>
          </a:p>
          <a:p>
            <a:r>
              <a:rPr lang="en-US"/>
              <a:t>Let’s take a "word" made of nucleotide letters</a:t>
            </a:r>
          </a:p>
          <a:p>
            <a:pPr lvl="1"/>
            <a:r>
              <a:rPr lang="en-US"/>
              <a:t>A: Adenine</a:t>
            </a:r>
          </a:p>
          <a:p>
            <a:pPr lvl="1"/>
            <a:r>
              <a:rPr lang="en-US"/>
              <a:t>C: Cytosine</a:t>
            </a:r>
          </a:p>
          <a:p>
            <a:pPr lvl="1"/>
            <a:r>
              <a:rPr lang="en-US"/>
              <a:t>G: Guanine</a:t>
            </a:r>
          </a:p>
          <a:p>
            <a:pPr lvl="1"/>
            <a:r>
              <a:rPr lang="en-US"/>
              <a:t>T: Thymine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can type this by hand, but sometimes it's better to copy/paste, or you may introduce "mutations"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2CBFE-1426-4E6D-B06A-CC1CFB45B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Redirect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3F705-2475-4962-9766-22F5B7BF266C}"/>
              </a:ext>
            </a:extLst>
          </p:cNvPr>
          <p:cNvSpPr txBox="1"/>
          <p:nvPr/>
        </p:nvSpPr>
        <p:spPr>
          <a:xfrm>
            <a:off x="609600" y="4724400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echo "TTGCTTTTTTTGTCTTCTTCAGACCAC"</a:t>
            </a:r>
            <a:endParaRPr lang="en-US" sz="2400" dirty="0">
              <a:latin typeface="Courier" panose="0206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06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4BC225-69E5-4B0B-850B-80CB5539E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301" y="1367133"/>
            <a:ext cx="11233149" cy="2061867"/>
          </a:xfrm>
        </p:spPr>
        <p:txBody>
          <a:bodyPr/>
          <a:lstStyle/>
          <a:p>
            <a:r>
              <a:rPr lang="en-US"/>
              <a:t>Tip: you don't need to copy/paste this, you can just retrieve the previous command by pressing the ↑ key</a:t>
            </a:r>
          </a:p>
          <a:p>
            <a:r>
              <a:rPr lang="en-US"/>
              <a:t>The </a:t>
            </a:r>
            <a:r>
              <a:rPr lang="en-US" b="1"/>
              <a:t>&gt;</a:t>
            </a:r>
            <a:r>
              <a:rPr lang="en-US"/>
              <a:t> is the </a:t>
            </a:r>
            <a:r>
              <a:rPr lang="en-US" i="1"/>
              <a:t>redirect operator</a:t>
            </a:r>
            <a:r>
              <a:rPr lang="en-US"/>
              <a:t> and it prints the output of every LINUX command to a destination. Usually, a file</a:t>
            </a:r>
            <a:endParaRPr lang="en-US" b="1" i="1"/>
          </a:p>
          <a:p>
            <a:r>
              <a:rPr lang="en-US"/>
              <a:t>Did it work? Let's check the contents of the file with the </a:t>
            </a:r>
            <a:r>
              <a:rPr lang="en-US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/>
              <a:t> command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26DFA-0576-4F15-905E-9FA1F6A03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Redirect output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C2A47-83E9-490A-BAB5-57ED16BF2CE0}"/>
              </a:ext>
            </a:extLst>
          </p:cNvPr>
          <p:cNvSpPr txBox="1"/>
          <p:nvPr/>
        </p:nvSpPr>
        <p:spPr>
          <a:xfrm>
            <a:off x="489301" y="763078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echo "TTGCTTTTTTTGTCTTCTTCAGACCAC" &gt; sequence.txt</a:t>
            </a:r>
            <a:endParaRPr lang="en-US" sz="2400" dirty="0">
              <a:latin typeface="Courier" panose="020604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56B97-EDA7-47DF-9821-DAB541005E40}"/>
              </a:ext>
            </a:extLst>
          </p:cNvPr>
          <p:cNvSpPr txBox="1"/>
          <p:nvPr/>
        </p:nvSpPr>
        <p:spPr>
          <a:xfrm>
            <a:off x="489301" y="3571390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</a:t>
            </a:r>
            <a:r>
              <a:rPr lang="it-IT" sz="2400" dirty="0" err="1">
                <a:latin typeface="Courier" panose="02060409020205020404" pitchFamily="49" charset="0"/>
              </a:rPr>
              <a:t>cat</a:t>
            </a:r>
            <a:r>
              <a:rPr lang="it-IT" sz="2400" dirty="0">
                <a:latin typeface="Courier" panose="02060409020205020404" pitchFamily="49" charset="0"/>
              </a:rPr>
              <a:t> sequence.txt</a:t>
            </a:r>
            <a:endParaRPr lang="en-US" sz="2400" dirty="0">
              <a:latin typeface="Courier" panose="02060409020205020404" pitchFamily="49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1568F20-BC53-4104-9953-5B40D13A2927}"/>
              </a:ext>
            </a:extLst>
          </p:cNvPr>
          <p:cNvSpPr txBox="1">
            <a:spLocks/>
          </p:cNvSpPr>
          <p:nvPr/>
        </p:nvSpPr>
        <p:spPr>
          <a:xfrm>
            <a:off x="522857" y="4343400"/>
            <a:ext cx="6301587" cy="206186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dirty="0"/>
              <a:t> comes from "concatenate", and it can be used to paste together files</a:t>
            </a:r>
          </a:p>
          <a:p>
            <a:r>
              <a:rPr lang="en-US" dirty="0"/>
              <a:t>However, it is often used as a quick way to visualize the contents of a file</a:t>
            </a:r>
          </a:p>
        </p:txBody>
      </p:sp>
      <p:pic>
        <p:nvPicPr>
          <p:cNvPr id="8" name="Picture 7" descr="cat">
            <a:extLst>
              <a:ext uri="{FF2B5EF4-FFF2-40B4-BE49-F238E27FC236}">
                <a16:creationId xmlns:a16="http://schemas.microsoft.com/office/drawing/2014/main" id="{665EF6D2-AA01-42C6-BAEC-4B08305170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139258"/>
            <a:ext cx="3798570" cy="247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550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085924-5817-444D-8039-9E6E7523D9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839687"/>
          </a:xfrm>
        </p:spPr>
        <p:txBody>
          <a:bodyPr/>
          <a:lstStyle/>
          <a:p>
            <a:r>
              <a:rPr lang="en-US" dirty="0"/>
              <a:t>We can use the </a:t>
            </a:r>
            <a:r>
              <a:rPr lang="en-US" sz="4000" b="1" dirty="0"/>
              <a:t>&gt;&gt;</a:t>
            </a:r>
            <a:r>
              <a:rPr lang="en-US" dirty="0"/>
              <a:t> operator to append a second line to our nucleotide sonnet: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9A66E-1F1A-4C98-AE62-C493E5693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D7066-B1FB-4C6C-9DF9-753A98B821A2}"/>
              </a:ext>
            </a:extLst>
          </p:cNvPr>
          <p:cNvSpPr txBox="1"/>
          <p:nvPr/>
        </p:nvSpPr>
        <p:spPr>
          <a:xfrm>
            <a:off x="601910" y="2057400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echo "GACATGGGACTCAGCGACGGG" &gt;&gt; sequence.txt</a:t>
            </a:r>
            <a:endParaRPr lang="en-US" sz="2400" dirty="0">
              <a:latin typeface="Courier" panose="02060409020205020404" pitchFamily="49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2C5BCFD-809F-4EB1-B138-89384587094D}"/>
              </a:ext>
            </a:extLst>
          </p:cNvPr>
          <p:cNvSpPr txBox="1">
            <a:spLocks/>
          </p:cNvSpPr>
          <p:nvPr/>
        </p:nvSpPr>
        <p:spPr>
          <a:xfrm>
            <a:off x="479425" y="3278757"/>
            <a:ext cx="11233149" cy="46166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file will look like this: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9E51-9C76-497A-B765-92EA118342AE}"/>
              </a:ext>
            </a:extLst>
          </p:cNvPr>
          <p:cNvSpPr txBox="1"/>
          <p:nvPr/>
        </p:nvSpPr>
        <p:spPr>
          <a:xfrm>
            <a:off x="601910" y="3868340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cat sequence.txt</a:t>
            </a:r>
            <a:endParaRPr lang="en-US" sz="2400">
              <a:latin typeface="Courier" panose="020604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0517BA-2968-4C67-AA96-DA77934F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17242"/>
            <a:ext cx="3770982" cy="58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36308-EDF3-4047-AB4E-9E7CA6F85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464495"/>
          </a:xfrm>
        </p:spPr>
        <p:txBody>
          <a:bodyPr/>
          <a:lstStyle/>
          <a:p>
            <a:r>
              <a:rPr lang="en-US" dirty="0"/>
              <a:t>Invented in 1969 by the Bell Labs research center</a:t>
            </a:r>
          </a:p>
          <a:p>
            <a:r>
              <a:rPr lang="en-US" dirty="0"/>
              <a:t>It comes from “</a:t>
            </a:r>
            <a:r>
              <a:rPr lang="en-US" dirty="0" err="1"/>
              <a:t>Unics</a:t>
            </a:r>
            <a:r>
              <a:rPr lang="en-US" dirty="0"/>
              <a:t>”</a:t>
            </a:r>
          </a:p>
          <a:p>
            <a:pPr marL="457200" lvl="1" indent="0">
              <a:buNone/>
            </a:pPr>
            <a:r>
              <a:rPr lang="en-US" b="1" dirty="0" err="1"/>
              <a:t>Un</a:t>
            </a:r>
            <a:r>
              <a:rPr lang="en-US" dirty="0" err="1"/>
              <a:t>iplexed</a:t>
            </a:r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nformation and </a:t>
            </a:r>
            <a:r>
              <a:rPr lang="en-US" b="1" dirty="0"/>
              <a:t>C</a:t>
            </a:r>
            <a:r>
              <a:rPr lang="en-US" dirty="0"/>
              <a:t>omputing </a:t>
            </a:r>
            <a:r>
              <a:rPr lang="en-US" b="1" dirty="0"/>
              <a:t>S</a:t>
            </a:r>
            <a:r>
              <a:rPr lang="en-US" dirty="0"/>
              <a:t>ervice</a:t>
            </a:r>
          </a:p>
          <a:p>
            <a:r>
              <a:rPr lang="en-US" dirty="0"/>
              <a:t>Unix invented</a:t>
            </a:r>
          </a:p>
          <a:p>
            <a:pPr lvl="2"/>
            <a:r>
              <a:rPr lang="en-US" dirty="0"/>
              <a:t>Multi-tasking</a:t>
            </a:r>
          </a:p>
          <a:p>
            <a:pPr lvl="2"/>
            <a:r>
              <a:rPr lang="en-US" dirty="0"/>
              <a:t>Multi-Users</a:t>
            </a:r>
          </a:p>
          <a:p>
            <a:pPr lvl="2"/>
            <a:r>
              <a:rPr lang="en-US" dirty="0"/>
              <a:t>Hierarchical file system (directories)</a:t>
            </a:r>
          </a:p>
          <a:p>
            <a:pPr lvl="2"/>
            <a:r>
              <a:rPr lang="en-US" dirty="0"/>
              <a:t>Multi-platform</a:t>
            </a:r>
          </a:p>
          <a:p>
            <a:r>
              <a:rPr lang="en-US" dirty="0"/>
              <a:t>Linux is Unix</a:t>
            </a:r>
          </a:p>
          <a:p>
            <a:pPr lvl="2"/>
            <a:r>
              <a:rPr lang="en-US" dirty="0"/>
              <a:t>Linux is a modified highly successful Unix developed by Linus Torvalds</a:t>
            </a:r>
          </a:p>
          <a:p>
            <a:r>
              <a:rPr lang="en-US" dirty="0"/>
              <a:t>Several Unix distributions: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0AE00-2CE2-46B1-AF2D-839D0994E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History on Unix</a:t>
            </a:r>
          </a:p>
        </p:txBody>
      </p:sp>
      <p:pic>
        <p:nvPicPr>
          <p:cNvPr id="3074" name="Picture 2" descr="Image result for xubuntu logo">
            <a:extLst>
              <a:ext uri="{FF2B5EF4-FFF2-40B4-BE49-F238E27FC236}">
                <a16:creationId xmlns:a16="http://schemas.microsoft.com/office/drawing/2014/main" id="{4FE3FA92-B00B-4662-91D9-7D529673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1" y="5906934"/>
            <a:ext cx="2779506" cy="5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edora logo">
            <a:extLst>
              <a:ext uri="{FF2B5EF4-FFF2-40B4-BE49-F238E27FC236}">
                <a16:creationId xmlns:a16="http://schemas.microsoft.com/office/drawing/2014/main" id="{4ACD2939-C08A-4C53-AFAA-ACCEB3410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74" y="5025946"/>
            <a:ext cx="2569468" cy="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199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5CD77A-6814-4509-BC56-1F2D24763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915887"/>
          </a:xfrm>
        </p:spPr>
        <p:txBody>
          <a:bodyPr/>
          <a:lstStyle/>
          <a:p>
            <a:r>
              <a:rPr lang="en-US"/>
              <a:t>Let's introduce a MUTATION to our sequence</a:t>
            </a:r>
          </a:p>
          <a:p>
            <a:r>
              <a:rPr lang="en-US"/>
              <a:t>Repeat what you did before, but adding a single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DDBB3-7DE5-46E1-B7E9-19ADA4054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Comparing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DFCE5-6252-49D6-8C9F-43566D6A479D}"/>
              </a:ext>
            </a:extLst>
          </p:cNvPr>
          <p:cNvSpPr txBox="1"/>
          <p:nvPr/>
        </p:nvSpPr>
        <p:spPr>
          <a:xfrm>
            <a:off x="541191" y="1752600"/>
            <a:ext cx="982980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echo "T</a:t>
            </a:r>
            <a:r>
              <a:rPr lang="it-IT" sz="4800" b="1" dirty="0">
                <a:latin typeface="Courier" panose="02060409020205020404" pitchFamily="49" charset="0"/>
              </a:rPr>
              <a:t>C</a:t>
            </a:r>
            <a:r>
              <a:rPr lang="it-IT" sz="2400" dirty="0">
                <a:latin typeface="Courier" panose="02060409020205020404" pitchFamily="49" charset="0"/>
              </a:rPr>
              <a:t>GCTTTTTTTGTCTTCTTCAGACCAC" &gt; another.txt</a:t>
            </a:r>
          </a:p>
          <a:p>
            <a:pPr algn="l"/>
            <a:r>
              <a:rPr lang="it-IT" sz="2400" dirty="0">
                <a:latin typeface="Courier" panose="02060409020205020404" pitchFamily="49" charset="0"/>
              </a:rPr>
              <a:t>$ echo "GACATGGGACTCAGCGACGGG" &gt;&gt; another.txt</a:t>
            </a:r>
          </a:p>
          <a:p>
            <a:pPr algn="l"/>
            <a:r>
              <a:rPr lang="it-IT" sz="2400" dirty="0">
                <a:latin typeface="Courier" panose="02060409020205020404" pitchFamily="49" charset="0"/>
              </a:rPr>
              <a:t>$ </a:t>
            </a:r>
            <a:r>
              <a:rPr lang="it-IT" sz="2400" dirty="0" err="1">
                <a:latin typeface="Courier" panose="02060409020205020404" pitchFamily="49" charset="0"/>
              </a:rPr>
              <a:t>cat</a:t>
            </a:r>
            <a:r>
              <a:rPr lang="it-IT" sz="2400" dirty="0">
                <a:latin typeface="Courier" panose="02060409020205020404" pitchFamily="49" charset="0"/>
              </a:rPr>
              <a:t> another.txt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4E971-88AC-4EA1-B570-5DC0F1A12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356" y="3429000"/>
            <a:ext cx="3703470" cy="71437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F7A9F34-40CE-441F-A246-FEF25EF6C464}"/>
              </a:ext>
            </a:extLst>
          </p:cNvPr>
          <p:cNvSpPr txBox="1">
            <a:spLocks/>
          </p:cNvSpPr>
          <p:nvPr/>
        </p:nvSpPr>
        <p:spPr>
          <a:xfrm>
            <a:off x="323056" y="4495800"/>
            <a:ext cx="11233149" cy="1354809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compare files, LINUX gives </a:t>
            </a:r>
            <a:r>
              <a:rPr lang="en-US"/>
              <a:t>us a useful command: </a:t>
            </a:r>
            <a:endParaRPr lang="en-US" dirty="0"/>
          </a:p>
          <a:p>
            <a:pPr lvl="1"/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en-US" dirty="0"/>
              <a:t> showing the </a:t>
            </a:r>
            <a:r>
              <a:rPr lang="en-US" i="1" dirty="0"/>
              <a:t>lines</a:t>
            </a:r>
            <a:r>
              <a:rPr lang="en-US" dirty="0"/>
              <a:t> that are different (useful if you have long </a:t>
            </a:r>
            <a:r>
              <a:rPr lang="en-US"/>
              <a:t>tiles)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BF09A-B41E-410B-949A-7D5EC78DF0C1}"/>
              </a:ext>
            </a:extLst>
          </p:cNvPr>
          <p:cNvSpPr txBox="1"/>
          <p:nvPr/>
        </p:nvSpPr>
        <p:spPr>
          <a:xfrm>
            <a:off x="527051" y="5546618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diff sequence.txt another</a:t>
            </a:r>
            <a:r>
              <a:rPr lang="it-IT" sz="2400">
                <a:latin typeface="Courier" panose="02060409020205020404" pitchFamily="49" charset="0"/>
              </a:rPr>
              <a:t>.txt</a:t>
            </a:r>
            <a:endParaRPr lang="it-IT" sz="2400" dirty="0">
              <a:latin typeface="Courier" panose="0206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15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7050C-319D-44A0-9312-EC4831D7D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output of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en-US"/>
              <a:t>, explained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1E55C6D-C0E2-223D-B01F-1F5A5CECF5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3830912"/>
            <a:ext cx="5664200" cy="93853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&lt;</a:t>
            </a:r>
            <a:r>
              <a:rPr lang="en-US"/>
              <a:t> - denotes lines only in file1.txt</a:t>
            </a:r>
          </a:p>
          <a:p>
            <a:pPr marL="0" indent="0">
              <a:buNone/>
            </a:pPr>
            <a:r>
              <a:rPr lang="en-US" b="1"/>
              <a:t>&gt;</a:t>
            </a:r>
            <a:r>
              <a:rPr lang="en-US"/>
              <a:t> - denotes lines only in file2.txt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3028-CCDC-A8E5-6AD9-8767B6D425DA}"/>
              </a:ext>
            </a:extLst>
          </p:cNvPr>
          <p:cNvSpPr txBox="1"/>
          <p:nvPr/>
        </p:nvSpPr>
        <p:spPr>
          <a:xfrm>
            <a:off x="685800" y="1385262"/>
            <a:ext cx="2667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this is the original text  </a:t>
            </a:r>
          </a:p>
          <a:p>
            <a:r>
              <a:rPr lang="en-US"/>
              <a:t>line2  </a:t>
            </a:r>
          </a:p>
          <a:p>
            <a:r>
              <a:rPr lang="en-US"/>
              <a:t>line3  </a:t>
            </a:r>
          </a:p>
          <a:p>
            <a:r>
              <a:rPr lang="en-US"/>
              <a:t>line4  </a:t>
            </a:r>
          </a:p>
          <a:p>
            <a:r>
              <a:rPr lang="en-US"/>
              <a:t>happy hacking 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F476A-B8D2-EC30-166A-6F00196A72D3}"/>
              </a:ext>
            </a:extLst>
          </p:cNvPr>
          <p:cNvSpPr txBox="1"/>
          <p:nvPr/>
        </p:nvSpPr>
        <p:spPr>
          <a:xfrm>
            <a:off x="685800" y="86204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/>
              <a:t>file1.txt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C7615-A766-1C0D-0DA0-048CAE0ABC30}"/>
              </a:ext>
            </a:extLst>
          </p:cNvPr>
          <p:cNvSpPr txBox="1"/>
          <p:nvPr/>
        </p:nvSpPr>
        <p:spPr>
          <a:xfrm>
            <a:off x="6705600" y="1385262"/>
            <a:ext cx="2667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this is the original text  </a:t>
            </a:r>
          </a:p>
          <a:p>
            <a:r>
              <a:rPr lang="en-US"/>
              <a:t>line2  </a:t>
            </a:r>
          </a:p>
          <a:p>
            <a:r>
              <a:rPr lang="en-US"/>
              <a:t>line4  </a:t>
            </a:r>
          </a:p>
          <a:p>
            <a:r>
              <a:rPr lang="en-US"/>
              <a:t>happy hacking !  </a:t>
            </a:r>
          </a:p>
          <a:p>
            <a:r>
              <a:rPr lang="en-US"/>
              <a:t>GNU is not UNIX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6EC91-244A-E06F-4A8E-A19DD233FE5B}"/>
              </a:ext>
            </a:extLst>
          </p:cNvPr>
          <p:cNvSpPr txBox="1"/>
          <p:nvPr/>
        </p:nvSpPr>
        <p:spPr>
          <a:xfrm>
            <a:off x="6705600" y="86204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/>
              <a:t>file2.txt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53C23-1395-97D1-C7AD-85D0E19D0795}"/>
              </a:ext>
            </a:extLst>
          </p:cNvPr>
          <p:cNvSpPr txBox="1"/>
          <p:nvPr/>
        </p:nvSpPr>
        <p:spPr>
          <a:xfrm>
            <a:off x="2286000" y="3597697"/>
            <a:ext cx="25908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3d2  </a:t>
            </a:r>
          </a:p>
          <a:p>
            <a:r>
              <a:rPr lang="en-US" b="1">
                <a:solidFill>
                  <a:srgbClr val="0070C0"/>
                </a:solidFill>
              </a:rPr>
              <a:t>&lt; line3  </a:t>
            </a:r>
          </a:p>
          <a:p>
            <a:r>
              <a:rPr lang="en-US" b="1">
                <a:solidFill>
                  <a:srgbClr val="FF0000"/>
                </a:solidFill>
              </a:rPr>
              <a:t>5a5  </a:t>
            </a:r>
          </a:p>
          <a:p>
            <a:r>
              <a:rPr lang="en-US" b="1">
                <a:solidFill>
                  <a:srgbClr val="FF0000"/>
                </a:solidFill>
              </a:rPr>
              <a:t>&gt; GNU is not UNIX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1092B7-4891-562C-17C7-3A6935128D8E}"/>
              </a:ext>
            </a:extLst>
          </p:cNvPr>
          <p:cNvSpPr txBox="1"/>
          <p:nvPr/>
        </p:nvSpPr>
        <p:spPr>
          <a:xfrm>
            <a:off x="685800" y="3154977"/>
            <a:ext cx="4953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</a:t>
            </a:r>
            <a:r>
              <a:rPr lang="it-IT" sz="2400">
                <a:latin typeface="Courier" panose="02060409020205020404" pitchFamily="49" charset="0"/>
              </a:rPr>
              <a:t>diff file1.txt file2.txt</a:t>
            </a:r>
            <a:endParaRPr lang="it-IT" sz="2400" dirty="0">
              <a:latin typeface="Courier" panose="020604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9A8213-70FD-8BC7-7798-91291553F9E9}"/>
              </a:ext>
            </a:extLst>
          </p:cNvPr>
          <p:cNvSpPr txBox="1"/>
          <p:nvPr/>
        </p:nvSpPr>
        <p:spPr>
          <a:xfrm>
            <a:off x="304800" y="5076053"/>
            <a:ext cx="100110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>
                <a:latin typeface="Century Gothic" panose="020B0502020202020204" pitchFamily="34" charset="0"/>
              </a:rPr>
              <a:t>3d2</a:t>
            </a:r>
            <a:r>
              <a:rPr lang="en-US" sz="2000">
                <a:latin typeface="Century Gothic" panose="020B0502020202020204" pitchFamily="34" charset="0"/>
              </a:rPr>
              <a:t> and </a:t>
            </a:r>
            <a:r>
              <a:rPr lang="en-US" sz="2000" b="1">
                <a:latin typeface="Century Gothic" panose="020B0502020202020204" pitchFamily="34" charset="0"/>
              </a:rPr>
              <a:t>5a5</a:t>
            </a:r>
            <a:r>
              <a:rPr lang="en-US" sz="2000">
                <a:latin typeface="Century Gothic" panose="020B0502020202020204" pitchFamily="34" charset="0"/>
              </a:rPr>
              <a:t> denote line numbers affected and which actions were performed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>
                <a:latin typeface="Century Gothic" panose="020B0502020202020204" pitchFamily="34" charset="0"/>
              </a:rPr>
              <a:t>d</a:t>
            </a:r>
            <a:r>
              <a:rPr lang="en-US" sz="2000">
                <a:latin typeface="Century Gothic" panose="020B0502020202020204" pitchFamily="34" charset="0"/>
              </a:rPr>
              <a:t> stands for deletion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>
                <a:latin typeface="Century Gothic" panose="020B0502020202020204" pitchFamily="34" charset="0"/>
              </a:rPr>
              <a:t>a</a:t>
            </a:r>
            <a:r>
              <a:rPr lang="en-US" sz="2000">
                <a:latin typeface="Century Gothic" panose="020B0502020202020204" pitchFamily="34" charset="0"/>
              </a:rPr>
              <a:t> stands for addition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>
                <a:latin typeface="Century Gothic" panose="020B0502020202020204" pitchFamily="34" charset="0"/>
              </a:rPr>
              <a:t>c</a:t>
            </a:r>
            <a:r>
              <a:rPr lang="en-US" sz="2000">
                <a:latin typeface="Century Gothic" panose="020B0502020202020204" pitchFamily="34" charset="0"/>
              </a:rPr>
              <a:t> stands for change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7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2BB36-A3B9-4E99-9AD8-8F9C305102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716487"/>
          </a:xfrm>
        </p:spPr>
        <p:txBody>
          <a:bodyPr/>
          <a:lstStyle/>
          <a:p>
            <a:r>
              <a:rPr lang="en-US" dirty="0"/>
              <a:t>Was the sequence we generated a DNA or RNA sequence?</a:t>
            </a:r>
          </a:p>
          <a:p>
            <a:endParaRPr lang="en-GB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Generate a file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genomics.txt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with the same word “Genomics” repeated three times in three different lines, using </a:t>
            </a:r>
            <a:r>
              <a:rPr lang="en-GB" dirty="0">
                <a:solidFill>
                  <a:srgbClr val="40404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echo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once and </a:t>
            </a:r>
            <a:r>
              <a:rPr lang="en-GB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&gt;&gt; 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twice</a:t>
            </a:r>
          </a:p>
          <a:p>
            <a:endParaRPr lang="en-GB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GB" b="1" dirty="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to combine the contents of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sequence.txt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genomics.txt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using a single command, yielding the file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abomination.txt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Hint: The </a:t>
            </a:r>
            <a:r>
              <a:rPr lang="en-GB" b="1" dirty="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command can take multiple arguments.</a:t>
            </a:r>
          </a:p>
          <a:p>
            <a:endParaRPr lang="en-GB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Check differences between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abomination.txt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sequence.txt</a:t>
            </a:r>
            <a:endParaRPr lang="en-US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E6D47-24CB-49AE-9D6F-B792D94D5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768583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EC3822-1BC1-4681-980F-8035DFF52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587" y="2133600"/>
            <a:ext cx="6019800" cy="4679950"/>
          </a:xfrm>
        </p:spPr>
        <p:txBody>
          <a:bodyPr/>
          <a:lstStyle/>
          <a:p>
            <a:r>
              <a:rPr lang="en-US"/>
              <a:t>This is not a random sequence</a:t>
            </a:r>
          </a:p>
          <a:p>
            <a:endParaRPr lang="en-US"/>
          </a:p>
          <a:p>
            <a:r>
              <a:rPr lang="en-US"/>
              <a:t>We will leave the terminal for a few minutes and check the origin of this DNA string</a:t>
            </a:r>
          </a:p>
          <a:p>
            <a:endParaRPr lang="en-US"/>
          </a:p>
          <a:p>
            <a:r>
              <a:rPr lang="en-US"/>
              <a:t>It comes from a very special organism</a:t>
            </a:r>
          </a:p>
          <a:p>
            <a:endParaRPr lang="en-US"/>
          </a:p>
          <a:p>
            <a:r>
              <a:rPr lang="en-US"/>
              <a:t>Any ideas on how to find which one?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BC68F-C677-4415-AD54-79D67EBB7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break: the MYSTERY SEQUENCE</a:t>
            </a:r>
          </a:p>
        </p:txBody>
      </p:sp>
      <p:pic>
        <p:nvPicPr>
          <p:cNvPr id="5124" name="Picture 4" descr="20 Best Mystery Audiobooks to Entertain Your Inner Sleuth | Audible.com">
            <a:extLst>
              <a:ext uri="{FF2B5EF4-FFF2-40B4-BE49-F238E27FC236}">
                <a16:creationId xmlns:a16="http://schemas.microsoft.com/office/drawing/2014/main" id="{AC88E958-8D82-4E12-891B-742FF7FF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22602"/>
            <a:ext cx="5617758" cy="29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CDBFC-1207-41DA-89B9-3BC537ECBFD3}"/>
              </a:ext>
            </a:extLst>
          </p:cNvPr>
          <p:cNvSpPr txBox="1"/>
          <p:nvPr/>
        </p:nvSpPr>
        <p:spPr>
          <a:xfrm>
            <a:off x="563973" y="828855"/>
            <a:ext cx="563600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</a:t>
            </a:r>
            <a:r>
              <a:rPr lang="it-IT" sz="2400" dirty="0" err="1">
                <a:latin typeface="Courier" panose="02060409020205020404" pitchFamily="49" charset="0"/>
              </a:rPr>
              <a:t>cat</a:t>
            </a:r>
            <a:r>
              <a:rPr lang="it-IT" sz="2400" dirty="0">
                <a:latin typeface="Courier" panose="02060409020205020404" pitchFamily="49" charset="0"/>
              </a:rPr>
              <a:t> sequence.txt</a:t>
            </a:r>
          </a:p>
          <a:p>
            <a:pPr algn="l"/>
            <a:r>
              <a:rPr lang="it-IT" sz="2400" dirty="0">
                <a:latin typeface="Courier" panose="02060409020205020404" pitchFamily="49" charset="0"/>
              </a:rPr>
              <a:t>TTGCTTTTTTTGTCTTCTTCAGACCAC</a:t>
            </a:r>
          </a:p>
          <a:p>
            <a:pPr algn="l"/>
            <a:r>
              <a:rPr lang="it-IT" sz="2400" dirty="0">
                <a:latin typeface="Courier" panose="02060409020205020404" pitchFamily="49" charset="0"/>
              </a:rPr>
              <a:t>GACATGGGACTCAGCGACGGG</a:t>
            </a:r>
          </a:p>
        </p:txBody>
      </p:sp>
    </p:spTree>
    <p:extLst>
      <p:ext uri="{BB962C8B-B14F-4D97-AF65-F5344CB8AC3E}">
        <p14:creationId xmlns:p14="http://schemas.microsoft.com/office/powerpoint/2010/main" val="3475060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7B0753-406A-405F-BF37-EFF86CE2C7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211287"/>
          </a:xfrm>
        </p:spPr>
        <p:txBody>
          <a:bodyPr/>
          <a:lstStyle/>
          <a:p>
            <a:r>
              <a:rPr lang="en-US" dirty="0"/>
              <a:t>BLAST: Basic Local Alignment Search Tool</a:t>
            </a:r>
          </a:p>
          <a:p>
            <a:r>
              <a:rPr lang="en-US" dirty="0"/>
              <a:t>You can find online BLAST here:	</a:t>
            </a:r>
            <a:r>
              <a:rPr lang="en-US" dirty="0">
                <a:hlinkClick r:id="rId2"/>
              </a:rPr>
              <a:t>https://blast.ncbi.nlm.nih.gov/Blast.cgi</a:t>
            </a:r>
            <a:endParaRPr lang="en-US" dirty="0"/>
          </a:p>
          <a:p>
            <a:r>
              <a:rPr lang="en-US" dirty="0"/>
              <a:t>Do you click on "protein blast" or "nucleotide blast"?</a:t>
            </a:r>
          </a:p>
          <a:p>
            <a:r>
              <a:rPr lang="en-US" dirty="0"/>
              <a:t>Copy the two lines of sequence (output of </a:t>
            </a:r>
            <a:r>
              <a:rPr lang="en-GB" b="1" dirty="0">
                <a:solidFill>
                  <a:srgbClr val="404040"/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cat</a:t>
            </a:r>
            <a:r>
              <a:rPr lang="en-US" dirty="0"/>
              <a:t>) and paste them in BLAST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AE451-09F4-487A-900F-405D6437C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First instinct of the Bioinformatician: BLAST it!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D787A-406D-41D3-B220-B0D0FDAE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124200"/>
            <a:ext cx="9525000" cy="33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03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14E593-4CD3-404F-A607-EA83E7525C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030687"/>
          </a:xfrm>
        </p:spPr>
        <p:txBody>
          <a:bodyPr/>
          <a:lstStyle/>
          <a:p>
            <a:r>
              <a:rPr lang="en-US" sz="2800" dirty="0"/>
              <a:t>What is the purpose of this nucleotide sequence?</a:t>
            </a:r>
          </a:p>
          <a:p>
            <a:endParaRPr lang="en-US" sz="2800" dirty="0"/>
          </a:p>
          <a:p>
            <a:r>
              <a:rPr lang="en-US" sz="2800" dirty="0"/>
              <a:t>What is the most likely organism from which this sequence was extracted?</a:t>
            </a:r>
          </a:p>
          <a:p>
            <a:endParaRPr lang="en-US" sz="2800" dirty="0"/>
          </a:p>
          <a:p>
            <a:r>
              <a:rPr lang="en-US" sz="2800" dirty="0"/>
              <a:t>What are closely related species you will see from the BLAST output?</a:t>
            </a:r>
          </a:p>
          <a:p>
            <a:endParaRPr lang="en-US" sz="2800" dirty="0"/>
          </a:p>
          <a:p>
            <a:r>
              <a:rPr lang="en-US" sz="2800" dirty="0"/>
              <a:t>What are the differences if you paste only the first line of the sequence?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711C1-60AD-4A4C-A6BA-3CB271FF5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251098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48A17-9A7F-474A-9C16-9438783D6A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Now let's go back to LINUX!</a:t>
            </a:r>
          </a:p>
        </p:txBody>
      </p:sp>
      <p:pic>
        <p:nvPicPr>
          <p:cNvPr id="6146" name="Picture 2" descr="Manny from Ice Age. I know, I know, he's another woolly mammoth and  admittedly not as good a choice as Snuffy. That said,… | Ice age, Ice age  movies, Cartoon movies">
            <a:extLst>
              <a:ext uri="{FF2B5EF4-FFF2-40B4-BE49-F238E27FC236}">
                <a16:creationId xmlns:a16="http://schemas.microsoft.com/office/drawing/2014/main" id="{D670B2D1-357F-4B34-BCE4-5CA574B49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5334000" cy="54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554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15F22A-5486-4F11-8C87-9606211103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1346" y="544488"/>
            <a:ext cx="11233149" cy="1068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most frequently typed </a:t>
            </a:r>
            <a:r>
              <a:rPr lang="en-US" dirty="0"/>
              <a:t>command in LINUX is </a:t>
            </a:r>
            <a:r>
              <a:rPr lang="en-US" sz="36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endParaRPr lang="en-US" b="1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Short for "list"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C1DD-2764-48C4-99AE-23B10790BD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Listing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F8F7E-B76E-497C-A26A-6BFADB459609}"/>
              </a:ext>
            </a:extLst>
          </p:cNvPr>
          <p:cNvSpPr txBox="1"/>
          <p:nvPr/>
        </p:nvSpPr>
        <p:spPr>
          <a:xfrm>
            <a:off x="531346" y="1563922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ls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077425D-FEFF-4990-8C15-921C757DDC8A}"/>
              </a:ext>
            </a:extLst>
          </p:cNvPr>
          <p:cNvSpPr txBox="1">
            <a:spLocks/>
          </p:cNvSpPr>
          <p:nvPr/>
        </p:nvSpPr>
        <p:spPr>
          <a:xfrm>
            <a:off x="543130" y="2057047"/>
            <a:ext cx="11233149" cy="10682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 will see some files</a:t>
            </a:r>
          </a:p>
          <a:p>
            <a:r>
              <a:rPr lang="en-US"/>
              <a:t>You can also use </a:t>
            </a:r>
            <a:r>
              <a:rPr lang="en-US" sz="2400" b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/>
              <a:t> to check if a file exists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D940B-AD31-4E5C-B5A8-EF27E14A71C5}"/>
              </a:ext>
            </a:extLst>
          </p:cNvPr>
          <p:cNvSpPr txBox="1"/>
          <p:nvPr/>
        </p:nvSpPr>
        <p:spPr>
          <a:xfrm>
            <a:off x="531346" y="2895600"/>
            <a:ext cx="982980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" panose="02060409020205020404" pitchFamily="49" charset="0"/>
              </a:rPr>
              <a:t>$ ls sequence.txt</a:t>
            </a:r>
          </a:p>
          <a:p>
            <a:pPr algn="l"/>
            <a:r>
              <a:rPr lang="en-US" sz="2400" dirty="0">
                <a:latin typeface="Courier" panose="02060409020205020404" pitchFamily="49" charset="0"/>
              </a:rPr>
              <a:t>sequence.txt</a:t>
            </a:r>
          </a:p>
          <a:p>
            <a:pPr algn="l"/>
            <a:r>
              <a:rPr lang="en-US" sz="2400" dirty="0">
                <a:latin typeface="Courier" panose="02060409020205020404" pitchFamily="49" charset="0"/>
              </a:rPr>
              <a:t>$ ls foo</a:t>
            </a:r>
          </a:p>
          <a:p>
            <a:pPr algn="l"/>
            <a:r>
              <a:rPr lang="en-US" sz="2400" dirty="0">
                <a:latin typeface="Courier" panose="02060409020205020404" pitchFamily="49" charset="0"/>
              </a:rPr>
              <a:t>ls: foo: No such file or directory</a:t>
            </a:r>
          </a:p>
          <a:p>
            <a:pPr algn="l"/>
            <a:r>
              <a:rPr lang="en-US" sz="2400" dirty="0">
                <a:latin typeface="Courier" panose="02060409020205020404" pitchFamily="49" charset="0"/>
              </a:rPr>
              <a:t>$ touch foo</a:t>
            </a:r>
          </a:p>
          <a:p>
            <a:pPr algn="l"/>
            <a:r>
              <a:rPr lang="en-US" sz="2400" dirty="0">
                <a:latin typeface="Courier" panose="02060409020205020404" pitchFamily="49" charset="0"/>
              </a:rPr>
              <a:t>$ ls foo</a:t>
            </a:r>
          </a:p>
          <a:p>
            <a:pPr algn="l"/>
            <a:r>
              <a:rPr lang="en-US" sz="2400" dirty="0">
                <a:latin typeface="Courier" panose="02060409020205020404" pitchFamily="49" charset="0"/>
              </a:rPr>
              <a:t>foo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EBECA25-ED63-4C90-83B5-96DAFB233670}"/>
              </a:ext>
            </a:extLst>
          </p:cNvPr>
          <p:cNvSpPr txBox="1">
            <a:spLocks/>
          </p:cNvSpPr>
          <p:nvPr/>
        </p:nvSpPr>
        <p:spPr>
          <a:xfrm>
            <a:off x="543130" y="5524082"/>
            <a:ext cx="11233149" cy="120854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highlight>
                  <a:srgbClr val="C0C0C0"/>
                </a:highlight>
                <a:latin typeface="Courier" panose="02060409020205020404" pitchFamily="49" charset="0"/>
              </a:rPr>
              <a:t>touch</a:t>
            </a:r>
            <a:r>
              <a:rPr lang="en-US" dirty="0"/>
              <a:t> command:</a:t>
            </a:r>
          </a:p>
          <a:p>
            <a:pPr lvl="1"/>
            <a:r>
              <a:rPr lang="en-US" dirty="0"/>
              <a:t>Changes the modification time of a file</a:t>
            </a:r>
          </a:p>
          <a:p>
            <a:pPr lvl="1"/>
            <a:r>
              <a:rPr lang="en-US" dirty="0"/>
              <a:t>If the file doesn't exist, it creates it</a:t>
            </a:r>
          </a:p>
        </p:txBody>
      </p:sp>
    </p:spTree>
    <p:extLst>
      <p:ext uri="{BB962C8B-B14F-4D97-AF65-F5344CB8AC3E}">
        <p14:creationId xmlns:p14="http://schemas.microsoft.com/office/powerpoint/2010/main" val="779293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28AB6F-41E4-417B-8020-3E009998A5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628959"/>
            <a:ext cx="11233149" cy="458687"/>
          </a:xfrm>
        </p:spPr>
        <p:txBody>
          <a:bodyPr/>
          <a:lstStyle/>
          <a:p>
            <a:r>
              <a:rPr lang="en-US" dirty="0"/>
              <a:t>*, asterisk, in this case it's called "star"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6894-B8C7-419E-9AC1-189CF35F5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wildcard character 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302B-DFF8-4C23-9108-C6F5554D689D}"/>
              </a:ext>
            </a:extLst>
          </p:cNvPr>
          <p:cNvSpPr txBox="1"/>
          <p:nvPr/>
        </p:nvSpPr>
        <p:spPr>
          <a:xfrm>
            <a:off x="506017" y="1101677"/>
            <a:ext cx="612338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$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ls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 *.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txt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anose="02060409020205020404" pitchFamily="49" charset="0"/>
              <a:ea typeface="+mn-ea"/>
              <a:cs typeface="+mn-cs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37E23AA-D554-4FFC-899E-B5FC305B66EB}"/>
              </a:ext>
            </a:extLst>
          </p:cNvPr>
          <p:cNvSpPr txBox="1">
            <a:spLocks/>
          </p:cNvSpPr>
          <p:nvPr/>
        </p:nvSpPr>
        <p:spPr>
          <a:xfrm>
            <a:off x="504619" y="2205443"/>
            <a:ext cx="11233149" cy="882282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Command above ("el-es star dot tee-ex-tee") expands filenames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It basically says "any string followed by .txt"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BD9AE6-99BF-4299-9DDC-66F3484FFB9D}"/>
              </a:ext>
            </a:extLst>
          </p:cNvPr>
          <p:cNvSpPr txBox="1">
            <a:spLocks/>
          </p:cNvSpPr>
          <p:nvPr/>
        </p:nvSpPr>
        <p:spPr>
          <a:xfrm>
            <a:off x="539573" y="3443558"/>
            <a:ext cx="10946991" cy="442642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It can be used anywhere and multiple times, e.g.: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B2336-17F2-4105-8C1B-274BBAB9E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8"/>
          <a:stretch/>
        </p:blipFill>
        <p:spPr>
          <a:xfrm>
            <a:off x="4279810" y="1624354"/>
            <a:ext cx="3319642" cy="5196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870CC5-1D9F-4502-8D84-A9331C93B836}"/>
              </a:ext>
            </a:extLst>
          </p:cNvPr>
          <p:cNvSpPr txBox="1"/>
          <p:nvPr/>
        </p:nvSpPr>
        <p:spPr>
          <a:xfrm>
            <a:off x="521397" y="3962400"/>
            <a:ext cx="10965167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$ touch seq1.txt seq2.txt seq1.any seqx1.any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$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ls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seq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seq1.any  seq1.txt  seq2.txt  sequence.txt  seqx1.any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$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ls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 *x*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another.txt  seq1.txt  seq2.txt  sequence.txt  seqx1.any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$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ls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 *q*.a*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anose="02060409020205020404" pitchFamily="49" charset="0"/>
                <a:ea typeface="+mn-ea"/>
                <a:cs typeface="+mn-cs"/>
              </a:rPr>
              <a:t>seq1.any  seqx1.any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F9463C-FF2F-4D65-9274-AF683ED87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759" y="3157768"/>
            <a:ext cx="4791744" cy="285790"/>
          </a:xfrm>
          <a:prstGeom prst="rect">
            <a:avLst/>
          </a:prstGeom>
        </p:spPr>
      </p:pic>
      <p:pic>
        <p:nvPicPr>
          <p:cNvPr id="1026" name="Picture 2" descr="Cute cartoon happy star character with smile Vector Image">
            <a:extLst>
              <a:ext uri="{FF2B5EF4-FFF2-40B4-BE49-F238E27FC236}">
                <a16:creationId xmlns:a16="http://schemas.microsoft.com/office/drawing/2014/main" id="{A094A532-E60B-4F8D-AC5C-750BD6B24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12223" r="11600" b="20000"/>
          <a:stretch/>
        </p:blipFill>
        <p:spPr bwMode="auto">
          <a:xfrm>
            <a:off x="9220200" y="297351"/>
            <a:ext cx="1596169" cy="15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01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8430C2-A918-4101-BEBD-8437773E3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670334"/>
            <a:ext cx="11233149" cy="448431"/>
          </a:xfrm>
        </p:spPr>
        <p:txBody>
          <a:bodyPr/>
          <a:lstStyle/>
          <a:p>
            <a:r>
              <a:rPr lang="en-US" b="1">
                <a:highlight>
                  <a:srgbClr val="C0C0C0"/>
                </a:highlight>
                <a:latin typeface="Courier" panose="02060409020205020404" pitchFamily="49" charset="0"/>
              </a:rPr>
              <a:t>ls</a:t>
            </a:r>
            <a:r>
              <a:rPr lang="en-US"/>
              <a:t> can be used in "long form", you can guess how by reading the manual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356BF-DD16-476B-865B-D1897E84A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List, long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05E42-5E81-4BF5-8A36-344C4C647DFA}"/>
              </a:ext>
            </a:extLst>
          </p:cNvPr>
          <p:cNvSpPr txBox="1"/>
          <p:nvPr/>
        </p:nvSpPr>
        <p:spPr>
          <a:xfrm>
            <a:off x="492124" y="1118231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man ls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73D0C95-3435-4D38-BECB-C25D90CDD2BD}"/>
              </a:ext>
            </a:extLst>
          </p:cNvPr>
          <p:cNvSpPr txBox="1">
            <a:spLocks/>
          </p:cNvSpPr>
          <p:nvPr/>
        </p:nvSpPr>
        <p:spPr>
          <a:xfrm>
            <a:off x="492127" y="1579361"/>
            <a:ext cx="11233149" cy="46166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</a:t>
            </a:r>
            <a:r>
              <a:rPr lang="en-US" b="1"/>
              <a:t>option –l</a:t>
            </a:r>
            <a:r>
              <a:rPr lang="en-US"/>
              <a:t> (read "dash-el") lists extra info about the files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72325-6465-432C-97AE-893BFB80DD42}"/>
              </a:ext>
            </a:extLst>
          </p:cNvPr>
          <p:cNvSpPr txBox="1"/>
          <p:nvPr/>
        </p:nvSpPr>
        <p:spPr>
          <a:xfrm>
            <a:off x="492124" y="2007800"/>
            <a:ext cx="9829800" cy="1400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ls –l *.</a:t>
            </a:r>
            <a:r>
              <a:rPr lang="it-IT" sz="2400" err="1">
                <a:latin typeface="Courier" panose="02060409020205020404" pitchFamily="49" charset="0"/>
              </a:rPr>
              <a:t>txt</a:t>
            </a:r>
            <a:endParaRPr lang="it-IT" sz="2400">
              <a:latin typeface="Courier" panose="02060409020205020404" pitchFamily="49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20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</a:t>
            </a: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20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</a:t>
            </a: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-r-- 1 student </a:t>
            </a:r>
            <a:r>
              <a:rPr lang="en-GB" sz="120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student</a:t>
            </a: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50 mar 5 19:48 another.txt</a:t>
            </a:r>
            <a:endParaRPr lang="en-US" sz="120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20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</a:t>
            </a: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20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</a:t>
            </a: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-r-- 1 student </a:t>
            </a:r>
            <a:r>
              <a:rPr lang="en-GB" sz="120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student</a:t>
            </a: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27 mar 5 20:04 genomics.txt</a:t>
            </a:r>
            <a:endParaRPr lang="en-US" sz="120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20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</a:t>
            </a: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120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</a:t>
            </a: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-r-- 1 student </a:t>
            </a:r>
            <a:r>
              <a:rPr lang="en-GB" sz="120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student</a:t>
            </a:r>
            <a:r>
              <a:rPr lang="en-GB" sz="12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50 mar 5 19:45 sequence.txt</a:t>
            </a:r>
            <a:endParaRPr lang="en-US" sz="120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60CBDA3-115F-4D64-854A-AB984FC407E7}"/>
              </a:ext>
            </a:extLst>
          </p:cNvPr>
          <p:cNvSpPr txBox="1">
            <a:spLocks/>
          </p:cNvSpPr>
          <p:nvPr/>
        </p:nvSpPr>
        <p:spPr>
          <a:xfrm>
            <a:off x="479424" y="3374421"/>
            <a:ext cx="11233149" cy="46166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</a:t>
            </a:r>
            <a:r>
              <a:rPr lang="en-US" b="1"/>
              <a:t>option –t </a:t>
            </a:r>
            <a:r>
              <a:rPr lang="en-US"/>
              <a:t>sorts by last time modified (default is alphabetical)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412F0-7BDC-43B9-8900-E8653CA58941}"/>
              </a:ext>
            </a:extLst>
          </p:cNvPr>
          <p:cNvSpPr txBox="1"/>
          <p:nvPr/>
        </p:nvSpPr>
        <p:spPr>
          <a:xfrm>
            <a:off x="539750" y="3836087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ls –l -t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95CA6D2-B74B-4378-9DFC-D18C0F12327C}"/>
              </a:ext>
            </a:extLst>
          </p:cNvPr>
          <p:cNvSpPr txBox="1">
            <a:spLocks/>
          </p:cNvSpPr>
          <p:nvPr/>
        </p:nvSpPr>
        <p:spPr>
          <a:xfrm>
            <a:off x="479423" y="4323152"/>
            <a:ext cx="11531600" cy="46166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 can merge options usually: after a single dash ("-"). Order is irrelevant: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32DC8-C14B-4650-9B97-A43773F55307}"/>
              </a:ext>
            </a:extLst>
          </p:cNvPr>
          <p:cNvSpPr txBox="1"/>
          <p:nvPr/>
        </p:nvSpPr>
        <p:spPr>
          <a:xfrm>
            <a:off x="539750" y="4815474"/>
            <a:ext cx="982980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ls –lt</a:t>
            </a:r>
          </a:p>
          <a:p>
            <a:pPr algn="l"/>
            <a:r>
              <a:rPr lang="it-IT" sz="2400">
                <a:latin typeface="Courier" panose="02060409020205020404" pitchFamily="49" charset="0"/>
              </a:rPr>
              <a:t>$ ls -</a:t>
            </a:r>
            <a:r>
              <a:rPr lang="it-IT" sz="2400" err="1">
                <a:latin typeface="Courier" panose="02060409020205020404" pitchFamily="49" charset="0"/>
              </a:rPr>
              <a:t>tl</a:t>
            </a:r>
            <a:endParaRPr lang="it-IT" sz="2400">
              <a:latin typeface="Courier" panose="02060409020205020404" pitchFamily="49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210EF99-63C9-4B0E-AB05-44A55C211EC7}"/>
              </a:ext>
            </a:extLst>
          </p:cNvPr>
          <p:cNvSpPr txBox="1">
            <a:spLocks/>
          </p:cNvSpPr>
          <p:nvPr/>
        </p:nvSpPr>
        <p:spPr>
          <a:xfrm>
            <a:off x="479423" y="5782804"/>
            <a:ext cx="11233149" cy="46166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</a:t>
            </a:r>
            <a:r>
              <a:rPr lang="en-US" b="1"/>
              <a:t>option –r</a:t>
            </a:r>
            <a:r>
              <a:rPr lang="en-US"/>
              <a:t> reverts the order of the sorting</a:t>
            </a:r>
            <a:endParaRPr 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CEF56-329C-4B4C-8C57-93618980C84B}"/>
              </a:ext>
            </a:extLst>
          </p:cNvPr>
          <p:cNvSpPr txBox="1"/>
          <p:nvPr/>
        </p:nvSpPr>
        <p:spPr>
          <a:xfrm>
            <a:off x="527051" y="6243935"/>
            <a:ext cx="98298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ls –</a:t>
            </a:r>
            <a:r>
              <a:rPr lang="it-IT" sz="2400" err="1">
                <a:latin typeface="Courier" panose="02060409020205020404" pitchFamily="49" charset="0"/>
              </a:rPr>
              <a:t>ltr</a:t>
            </a:r>
            <a:endParaRPr lang="it-IT" sz="2400">
              <a:latin typeface="Courier" panose="0206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76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36308-EDF3-4047-AB4E-9E7CA6F85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464495"/>
          </a:xfrm>
        </p:spPr>
        <p:txBody>
          <a:bodyPr/>
          <a:lstStyle/>
          <a:p>
            <a:r>
              <a:rPr lang="en-US"/>
              <a:t>Invented in 1969 by the Bell Labs research center</a:t>
            </a:r>
          </a:p>
          <a:p>
            <a:r>
              <a:rPr lang="en-US"/>
              <a:t>It comes from “</a:t>
            </a:r>
            <a:r>
              <a:rPr lang="en-US" err="1"/>
              <a:t>Unics</a:t>
            </a:r>
            <a:r>
              <a:rPr lang="en-US"/>
              <a:t>”</a:t>
            </a:r>
          </a:p>
          <a:p>
            <a:pPr marL="457200" lvl="1" indent="0">
              <a:buNone/>
            </a:pPr>
            <a:r>
              <a:rPr lang="en-US" b="1" err="1"/>
              <a:t>Un</a:t>
            </a:r>
            <a:r>
              <a:rPr lang="en-US" err="1"/>
              <a:t>iplexed</a:t>
            </a:r>
            <a:r>
              <a:rPr lang="en-US"/>
              <a:t> </a:t>
            </a:r>
            <a:r>
              <a:rPr lang="en-US" b="1"/>
              <a:t>I</a:t>
            </a:r>
            <a:r>
              <a:rPr lang="en-US"/>
              <a:t>nformation and </a:t>
            </a:r>
            <a:r>
              <a:rPr lang="en-US" b="1"/>
              <a:t>C</a:t>
            </a:r>
            <a:r>
              <a:rPr lang="en-US"/>
              <a:t>omputing </a:t>
            </a:r>
            <a:r>
              <a:rPr lang="en-US" b="1"/>
              <a:t>S</a:t>
            </a:r>
            <a:r>
              <a:rPr lang="en-US"/>
              <a:t>ervice</a:t>
            </a:r>
          </a:p>
          <a:p>
            <a:r>
              <a:rPr lang="en-US"/>
              <a:t>Unix invented</a:t>
            </a:r>
          </a:p>
          <a:p>
            <a:pPr lvl="2"/>
            <a:r>
              <a:rPr lang="en-US"/>
              <a:t>Multi-tasking</a:t>
            </a:r>
          </a:p>
          <a:p>
            <a:pPr lvl="2"/>
            <a:r>
              <a:rPr lang="en-US"/>
              <a:t>Multi-Users</a:t>
            </a:r>
          </a:p>
          <a:p>
            <a:pPr lvl="2"/>
            <a:r>
              <a:rPr lang="en-US"/>
              <a:t>Hierarchical file system (directories)</a:t>
            </a:r>
          </a:p>
          <a:p>
            <a:pPr lvl="2"/>
            <a:r>
              <a:rPr lang="en-US"/>
              <a:t>Multi-platform</a:t>
            </a:r>
          </a:p>
          <a:p>
            <a:r>
              <a:rPr lang="en-US"/>
              <a:t>Linux is Unix</a:t>
            </a:r>
          </a:p>
          <a:p>
            <a:pPr lvl="2"/>
            <a:r>
              <a:rPr lang="en-US"/>
              <a:t>Linux is a modified highly successful Unix developed by Linus Torvalds</a:t>
            </a:r>
          </a:p>
          <a:p>
            <a:r>
              <a:rPr lang="en-US"/>
              <a:t>Several Unix distributions:</a:t>
            </a:r>
          </a:p>
          <a:p>
            <a:pPr marL="914400" lvl="2" indent="0">
              <a:buNone/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0AE00-2CE2-46B1-AF2D-839D0994E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History on Unix</a:t>
            </a:r>
          </a:p>
        </p:txBody>
      </p:sp>
      <p:pic>
        <p:nvPicPr>
          <p:cNvPr id="3074" name="Picture 2" descr="Image result for xubuntu logo">
            <a:extLst>
              <a:ext uri="{FF2B5EF4-FFF2-40B4-BE49-F238E27FC236}">
                <a16:creationId xmlns:a16="http://schemas.microsoft.com/office/drawing/2014/main" id="{4FE3FA92-B00B-4662-91D9-7D529673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1" y="5906934"/>
            <a:ext cx="2779506" cy="5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edora logo">
            <a:extLst>
              <a:ext uri="{FF2B5EF4-FFF2-40B4-BE49-F238E27FC236}">
                <a16:creationId xmlns:a16="http://schemas.microsoft.com/office/drawing/2014/main" id="{4ACD2939-C08A-4C53-AFAA-ACCEB3410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74" y="5025946"/>
            <a:ext cx="2569468" cy="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gentoo logo">
            <a:extLst>
              <a:ext uri="{FF2B5EF4-FFF2-40B4-BE49-F238E27FC236}">
                <a16:creationId xmlns:a16="http://schemas.microsoft.com/office/drawing/2014/main" id="{57549149-2D7B-45D7-8706-2F19506C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70" y="3816512"/>
            <a:ext cx="1655525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debian logo">
            <a:extLst>
              <a:ext uri="{FF2B5EF4-FFF2-40B4-BE49-F238E27FC236}">
                <a16:creationId xmlns:a16="http://schemas.microsoft.com/office/drawing/2014/main" id="{67AE0908-8E8D-4883-85E9-16A063C9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8" y="5062959"/>
            <a:ext cx="1123899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ubuntu logo">
            <a:extLst>
              <a:ext uri="{FF2B5EF4-FFF2-40B4-BE49-F238E27FC236}">
                <a16:creationId xmlns:a16="http://schemas.microsoft.com/office/drawing/2014/main" id="{B28CC2B5-2C86-4C40-86A9-644B6CC5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607" y="5016794"/>
            <a:ext cx="1256331" cy="10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redhat logo">
            <a:extLst>
              <a:ext uri="{FF2B5EF4-FFF2-40B4-BE49-F238E27FC236}">
                <a16:creationId xmlns:a16="http://schemas.microsoft.com/office/drawing/2014/main" id="{77C06471-17ED-479D-A3EF-397D2644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78" y="6005102"/>
            <a:ext cx="2495113" cy="8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45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559029-2617-4271-AD01-3AD53446FA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754087"/>
          </a:xfrm>
        </p:spPr>
        <p:txBody>
          <a:bodyPr/>
          <a:lstStyle/>
          <a:p>
            <a:r>
              <a:rPr lang="en-US" dirty="0"/>
              <a:t>LINUX, like Windows, has the concept of "hidden files"</a:t>
            </a:r>
          </a:p>
          <a:p>
            <a:r>
              <a:rPr lang="en-US" dirty="0"/>
              <a:t>They don't show by default when listing</a:t>
            </a:r>
          </a:p>
          <a:p>
            <a:r>
              <a:rPr lang="en-US" dirty="0"/>
              <a:t>Convention has their name preceded by a dot ●</a:t>
            </a:r>
          </a:p>
          <a:p>
            <a:r>
              <a:rPr lang="en-US" dirty="0"/>
              <a:t>The only thing that makes it hidden is the . In the file name: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92DB9-8163-40B2-AB1C-D14F4D086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Hidden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6217F-D195-462E-8B98-29CB933EEB5D}"/>
              </a:ext>
            </a:extLst>
          </p:cNvPr>
          <p:cNvSpPr txBox="1"/>
          <p:nvPr/>
        </p:nvSpPr>
        <p:spPr>
          <a:xfrm>
            <a:off x="552450" y="2686600"/>
            <a:ext cx="1123314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it-IT" sz="2400">
                <a:latin typeface="Courier New" panose="02070309020205020404" pitchFamily="49" charset="0"/>
                <a:cs typeface="Courier New" panose="02070309020205020404" pitchFamily="49" charset="0"/>
              </a:rPr>
              <a:t>printf "biology\</a:t>
            </a:r>
            <a:r>
              <a:rPr lang="it-I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nrules</a:t>
            </a:r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it-I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</a:t>
            </a:r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lines\n" &gt; .hidden.txt</a:t>
            </a:r>
          </a:p>
          <a:p>
            <a:pPr algn="l"/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it-IT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.hidden.txt</a:t>
            </a:r>
          </a:p>
        </p:txBody>
      </p:sp>
      <p:pic>
        <p:nvPicPr>
          <p:cNvPr id="2050" name="Picture 2" descr="Hidden Cliparts - Cliparts Zone">
            <a:extLst>
              <a:ext uri="{FF2B5EF4-FFF2-40B4-BE49-F238E27FC236}">
                <a16:creationId xmlns:a16="http://schemas.microsoft.com/office/drawing/2014/main" id="{93AD5C79-4CAE-4032-853C-316A54706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32569"/>
            <a:ext cx="1855006" cy="185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FCFE8C8-E448-48A9-B7A4-861E94669CB6}"/>
              </a:ext>
            </a:extLst>
          </p:cNvPr>
          <p:cNvSpPr txBox="1">
            <a:spLocks/>
          </p:cNvSpPr>
          <p:nvPr/>
        </p:nvSpPr>
        <p:spPr>
          <a:xfrm>
            <a:off x="527050" y="3920822"/>
            <a:ext cx="11233149" cy="38820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file exists but it cannot be listed normally: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FD78B-6FB4-430D-91B6-C6264102D2EA}"/>
              </a:ext>
            </a:extLst>
          </p:cNvPr>
          <p:cNvSpPr txBox="1"/>
          <p:nvPr/>
        </p:nvSpPr>
        <p:spPr>
          <a:xfrm>
            <a:off x="552450" y="4473434"/>
            <a:ext cx="1123314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ls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03CE86A-A728-45F5-AE55-B7F09D869D3D}"/>
              </a:ext>
            </a:extLst>
          </p:cNvPr>
          <p:cNvSpPr txBox="1">
            <a:spLocks/>
          </p:cNvSpPr>
          <p:nvPr/>
        </p:nvSpPr>
        <p:spPr>
          <a:xfrm>
            <a:off x="527051" y="5293609"/>
            <a:ext cx="11233149" cy="38820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need the </a:t>
            </a:r>
            <a:r>
              <a:rPr lang="en-US" b="1"/>
              <a:t>option –a </a:t>
            </a:r>
            <a:r>
              <a:rPr lang="en-US"/>
              <a:t>(show all) to show it!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0038B-40CE-462F-B1B5-E52657C68D4F}"/>
              </a:ext>
            </a:extLst>
          </p:cNvPr>
          <p:cNvSpPr txBox="1"/>
          <p:nvPr/>
        </p:nvSpPr>
        <p:spPr>
          <a:xfrm>
            <a:off x="552450" y="5790454"/>
            <a:ext cx="1123314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ls -a</a:t>
            </a:r>
          </a:p>
        </p:txBody>
      </p:sp>
    </p:spTree>
    <p:extLst>
      <p:ext uri="{BB962C8B-B14F-4D97-AF65-F5344CB8AC3E}">
        <p14:creationId xmlns:p14="http://schemas.microsoft.com/office/powerpoint/2010/main" val="2179739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AD5BF0-BB52-48DA-B5A6-C00ABB83B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76238"/>
          </a:xfrm>
        </p:spPr>
        <p:txBody>
          <a:bodyPr/>
          <a:lstStyle/>
          <a:p>
            <a:r>
              <a:rPr lang="en-US"/>
              <a:t>Often, instead of </a:t>
            </a:r>
            <a:r>
              <a:rPr lang="en-US" b="1">
                <a:highlight>
                  <a:srgbClr val="C0C0C0"/>
                </a:highlight>
                <a:latin typeface="Courier" panose="02060409020205020404" pitchFamily="49" charset="0"/>
              </a:rPr>
              <a:t>ls</a:t>
            </a:r>
            <a:r>
              <a:rPr lang="en-US"/>
              <a:t>, hardcore bioinformaticians use: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3E53-12C2-45AF-BEC6-158932D80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Aliases: the powerful </a:t>
            </a:r>
            <a:r>
              <a:rPr lang="en-US" dirty="0" err="1">
                <a:latin typeface="Courier" panose="02060409020205020404" pitchFamily="49" charset="0"/>
              </a:rPr>
              <a:t>ll</a:t>
            </a:r>
            <a:endParaRPr lang="en-US" dirty="0">
              <a:latin typeface="Courier" panose="020604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43D1C-729C-44C4-916C-BE657118CEA6}"/>
              </a:ext>
            </a:extLst>
          </p:cNvPr>
          <p:cNvSpPr txBox="1"/>
          <p:nvPr/>
        </p:nvSpPr>
        <p:spPr>
          <a:xfrm>
            <a:off x="539751" y="1365527"/>
            <a:ext cx="1123314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" panose="02060409020205020404" pitchFamily="49" charset="0"/>
              </a:rPr>
              <a:t>$ </a:t>
            </a:r>
            <a:r>
              <a:rPr lang="it-IT" sz="2400" err="1">
                <a:latin typeface="Courier" panose="02060409020205020404" pitchFamily="49" charset="0"/>
              </a:rPr>
              <a:t>ll</a:t>
            </a:r>
            <a:endParaRPr lang="it-IT" sz="2400">
              <a:latin typeface="Courier" panose="02060409020205020404" pitchFamily="49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6F834DE-FF52-47FA-B6A9-4D08C492FA49}"/>
              </a:ext>
            </a:extLst>
          </p:cNvPr>
          <p:cNvSpPr txBox="1">
            <a:spLocks/>
          </p:cNvSpPr>
          <p:nvPr/>
        </p:nvSpPr>
        <p:spPr>
          <a:xfrm>
            <a:off x="539751" y="2356006"/>
            <a:ext cx="11233149" cy="99679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This </a:t>
            </a:r>
            <a:r>
              <a:rPr lang="en-US" b="1" err="1">
                <a:highlight>
                  <a:srgbClr val="C0C0C0"/>
                </a:highlight>
                <a:latin typeface="Courier" panose="02060409020205020404" pitchFamily="49" charset="0"/>
              </a:rPr>
              <a:t>ll</a:t>
            </a:r>
            <a:r>
              <a:rPr lang="en-US"/>
              <a:t> is not a command per se, it's just a shortcut for </a:t>
            </a:r>
            <a:r>
              <a:rPr lang="en-US" b="1">
                <a:highlight>
                  <a:srgbClr val="C0C0C0"/>
                </a:highlight>
                <a:latin typeface="Courier" panose="02060409020205020404" pitchFamily="49" charset="0"/>
              </a:rPr>
              <a:t>ls</a:t>
            </a:r>
            <a:r>
              <a:rPr lang="en-US"/>
              <a:t> + some options</a:t>
            </a:r>
          </a:p>
          <a:p>
            <a:r>
              <a:rPr lang="en-US"/>
              <a:t>Technically, it's an </a:t>
            </a:r>
            <a:r>
              <a:rPr lang="en-US" u="sng"/>
              <a:t>alias</a:t>
            </a:r>
            <a:r>
              <a:rPr lang="en-US"/>
              <a:t>, and you can get its full form like this:</a:t>
            </a:r>
            <a:endParaRPr lang="en-US" u="s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B010D-0DA4-46C6-8DB9-6B4B2D69983D}"/>
              </a:ext>
            </a:extLst>
          </p:cNvPr>
          <p:cNvSpPr txBox="1"/>
          <p:nvPr/>
        </p:nvSpPr>
        <p:spPr>
          <a:xfrm>
            <a:off x="539751" y="3381576"/>
            <a:ext cx="1123314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>
                <a:latin typeface="Courier New" panose="02070309020205020404" pitchFamily="49" charset="0"/>
                <a:cs typeface="Courier New" panose="02070309020205020404" pitchFamily="49" charset="0"/>
              </a:rPr>
              <a:t>$ alias </a:t>
            </a:r>
            <a:r>
              <a:rPr lang="it-IT" sz="2400" err="1">
                <a:latin typeface="Courier New" panose="02070309020205020404" pitchFamily="49" charset="0"/>
                <a:cs typeface="Courier New" panose="02070309020205020404" pitchFamily="49" charset="0"/>
              </a:rPr>
              <a:t>ll</a:t>
            </a:r>
            <a:endParaRPr lang="it-IT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it-IT" sz="240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it-IT" sz="2400" err="1">
                <a:latin typeface="Courier New" panose="02070309020205020404" pitchFamily="49" charset="0"/>
                <a:cs typeface="Courier New" panose="02070309020205020404" pitchFamily="49" charset="0"/>
              </a:rPr>
              <a:t>ll</a:t>
            </a:r>
            <a:r>
              <a:rPr lang="it-IT" sz="2400">
                <a:latin typeface="Courier New" panose="02070309020205020404" pitchFamily="49" charset="0"/>
                <a:cs typeface="Courier New" panose="02070309020205020404" pitchFamily="49" charset="0"/>
              </a:rPr>
              <a:t>='ls -</a:t>
            </a:r>
            <a:r>
              <a:rPr lang="it-IT" sz="2400" err="1">
                <a:latin typeface="Courier New" panose="02070309020205020404" pitchFamily="49" charset="0"/>
                <a:cs typeface="Courier New" panose="02070309020205020404" pitchFamily="49" charset="0"/>
              </a:rPr>
              <a:t>alF</a:t>
            </a:r>
            <a:r>
              <a:rPr lang="it-IT" sz="240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1D42DD5-3F60-4B99-867F-4B9646B9FC0C}"/>
              </a:ext>
            </a:extLst>
          </p:cNvPr>
          <p:cNvSpPr txBox="1">
            <a:spLocks/>
          </p:cNvSpPr>
          <p:nvPr/>
        </p:nvSpPr>
        <p:spPr>
          <a:xfrm>
            <a:off x="539751" y="4572000"/>
            <a:ext cx="11233149" cy="99679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 can create your own aliases.</a:t>
            </a:r>
          </a:p>
          <a:p>
            <a:r>
              <a:rPr lang="en-US"/>
              <a:t>They are temporary, but there are ways to make them permanent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D4A4B-572F-40A5-8CED-9B7D8F140375}"/>
              </a:ext>
            </a:extLst>
          </p:cNvPr>
          <p:cNvSpPr txBox="1"/>
          <p:nvPr/>
        </p:nvSpPr>
        <p:spPr>
          <a:xfrm>
            <a:off x="527051" y="5512722"/>
            <a:ext cx="1123314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it-IT" sz="2400" dirty="0">
                <a:latin typeface="Courier" panose="02060409020205020404" pitchFamily="49" charset="0"/>
              </a:rPr>
              <a:t>$ alias geno="yes genomics | head"</a:t>
            </a:r>
          </a:p>
          <a:p>
            <a:pPr algn="l"/>
            <a:r>
              <a:rPr lang="it-IT" sz="2400" dirty="0">
                <a:latin typeface="Courier" panose="02060409020205020404" pitchFamily="49" charset="0"/>
              </a:rPr>
              <a:t>geno</a:t>
            </a:r>
          </a:p>
        </p:txBody>
      </p:sp>
    </p:spTree>
    <p:extLst>
      <p:ext uri="{BB962C8B-B14F-4D97-AF65-F5344CB8AC3E}">
        <p14:creationId xmlns:p14="http://schemas.microsoft.com/office/powerpoint/2010/main" val="2930569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B96B-153A-4623-BE60-3BCEBAB477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487887"/>
          </a:xfrm>
        </p:spPr>
        <p:txBody>
          <a:bodyPr/>
          <a:lstStyle/>
          <a:p>
            <a:r>
              <a:rPr lang="en-US" dirty="0"/>
              <a:t>What’s the command to list all the non-hidden files and directories that start with the letter “a”?</a:t>
            </a:r>
          </a:p>
          <a:p>
            <a:endParaRPr lang="en-US" dirty="0"/>
          </a:p>
          <a:p>
            <a:r>
              <a:rPr lang="en-US" dirty="0"/>
              <a:t>What is the command to list all the non-hidden files that contain the string “no”, long-form by reverse modification time? Hint: Use the wildcard operator at both the beginning and the end.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command to list all files (including hidden ones) by reverse modification time, in long form?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an alias command called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bmc</a:t>
            </a:r>
            <a:r>
              <a:rPr lang="en-US" dirty="0"/>
              <a:t> that prints </a:t>
            </a:r>
            <a:r>
              <a:rPr lang="en-US"/>
              <a:t>out “Biology </a:t>
            </a:r>
            <a:r>
              <a:rPr lang="en-US" dirty="0"/>
              <a:t>is great"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BDAF-549E-4128-927A-B58D38069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3037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64AA04-9EEB-485A-9A6E-6AA391E14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85800"/>
            <a:ext cx="11233149" cy="1144487"/>
          </a:xfrm>
        </p:spPr>
        <p:txBody>
          <a:bodyPr/>
          <a:lstStyle/>
          <a:p>
            <a:r>
              <a:rPr lang="en-US"/>
              <a:t>Renaming/copying/deleting files is the second most common operation</a:t>
            </a:r>
          </a:p>
          <a:p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mv</a:t>
            </a:r>
            <a:r>
              <a:rPr lang="en-US"/>
              <a:t> to rename a file, you technically have to "move":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92076-97F4-4D63-843F-259FD39C20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Renaming/Copying/Deleting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4263B-D72A-4933-803A-4B495662A540}"/>
              </a:ext>
            </a:extLst>
          </p:cNvPr>
          <p:cNvSpPr txBox="1"/>
          <p:nvPr/>
        </p:nvSpPr>
        <p:spPr>
          <a:xfrm>
            <a:off x="511177" y="1817587"/>
            <a:ext cx="1123314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echo "test text" &gt;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wrongfile.abc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mv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wrongfile.abc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testfile.txt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147458F-A72A-4395-9DE3-70917F18F84B}"/>
              </a:ext>
            </a:extLst>
          </p:cNvPr>
          <p:cNvSpPr txBox="1">
            <a:spLocks/>
          </p:cNvSpPr>
          <p:nvPr/>
        </p:nvSpPr>
        <p:spPr>
          <a:xfrm>
            <a:off x="511177" y="3048484"/>
            <a:ext cx="11233149" cy="72464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prstClr val="black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/>
              <a:t> to copy a file from… to… something: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D2D5F-2057-424C-93FB-E0DA70EB0B69}"/>
              </a:ext>
            </a:extLst>
          </p:cNvPr>
          <p:cNvSpPr txBox="1"/>
          <p:nvPr/>
        </p:nvSpPr>
        <p:spPr>
          <a:xfrm>
            <a:off x="536577" y="3698924"/>
            <a:ext cx="1123314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cp testfile.txt secondtest.txt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diff testfile.txt secondtest.txt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3B9E7C1-41ED-4D0A-B42D-9B3D2C7541F4}"/>
              </a:ext>
            </a:extLst>
          </p:cNvPr>
          <p:cNvSpPr txBox="1">
            <a:spLocks/>
          </p:cNvSpPr>
          <p:nvPr/>
        </p:nvSpPr>
        <p:spPr>
          <a:xfrm>
            <a:off x="488951" y="4899253"/>
            <a:ext cx="11233149" cy="72464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prstClr val="black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/>
              <a:t> to delete a file ("remove"):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966AB-080D-41EB-AE95-3E73DA7099B1}"/>
              </a:ext>
            </a:extLst>
          </p:cNvPr>
          <p:cNvSpPr txBox="1"/>
          <p:nvPr/>
        </p:nvSpPr>
        <p:spPr>
          <a:xfrm>
            <a:off x="536577" y="5577699"/>
            <a:ext cx="10436223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rm secondtest.txt</a:t>
            </a:r>
          </a:p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ls secondtest.txt</a:t>
            </a:r>
          </a:p>
          <a:p>
            <a:r>
              <a:rPr lang="en-GB" sz="180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ls: cannot access 'secondtest.txt': No such file or directory</a:t>
            </a:r>
            <a:endParaRPr lang="en-US" sz="1800">
              <a:solidFill>
                <a:srgbClr val="40404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03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2FF68-3003-4D29-AA82-094055775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439887"/>
          </a:xfrm>
        </p:spPr>
        <p:txBody>
          <a:bodyPr/>
          <a:lstStyle/>
          <a:p>
            <a:r>
              <a:rPr lang="en-US" dirty="0"/>
              <a:t>It doesn't ask for confirmation when deleting or overwriting files</a:t>
            </a:r>
          </a:p>
          <a:p>
            <a:endParaRPr lang="en-US" dirty="0"/>
          </a:p>
          <a:p>
            <a:r>
              <a:rPr lang="en-US" dirty="0"/>
              <a:t>There is no </a:t>
            </a:r>
            <a:r>
              <a:rPr lang="en-US" u="sng" dirty="0"/>
              <a:t>recycle bin</a:t>
            </a:r>
            <a:r>
              <a:rPr lang="en-US" dirty="0"/>
              <a:t> in the command line</a:t>
            </a:r>
          </a:p>
          <a:p>
            <a:endParaRPr lang="en-US" dirty="0"/>
          </a:p>
          <a:p>
            <a:r>
              <a:rPr lang="en-US" dirty="0"/>
              <a:t>It can be used with wildcards, potentially deleting many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D9B3F-FA45-4A59-B3D5-057C0FE42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Dangers of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77682-01E5-41B6-970E-9CC1438B1C59}"/>
              </a:ext>
            </a:extLst>
          </p:cNvPr>
          <p:cNvSpPr txBox="1"/>
          <p:nvPr/>
        </p:nvSpPr>
        <p:spPr>
          <a:xfrm>
            <a:off x="685800" y="3733800"/>
            <a:ext cx="3940175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$ touch a.doc</a:t>
            </a:r>
          </a:p>
          <a:p>
            <a:pPr algn="l"/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$ touch b.doc</a:t>
            </a:r>
          </a:p>
          <a:p>
            <a:pPr algn="l"/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$ rm *.doc</a:t>
            </a:r>
          </a:p>
        </p:txBody>
      </p:sp>
    </p:spTree>
    <p:extLst>
      <p:ext uri="{BB962C8B-B14F-4D97-AF65-F5344CB8AC3E}">
        <p14:creationId xmlns:p14="http://schemas.microsoft.com/office/powerpoint/2010/main" val="2546215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E5E687-A719-488B-9D43-C07C5F8DC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09600"/>
            <a:ext cx="11233149" cy="2135087"/>
          </a:xfrm>
        </p:spPr>
        <p:txBody>
          <a:bodyPr/>
          <a:lstStyle/>
          <a:p>
            <a:r>
              <a:rPr lang="en-US" dirty="0"/>
              <a:t>To speed up typing, LINUX has many tricks. Two are:</a:t>
            </a:r>
          </a:p>
          <a:p>
            <a:pPr lvl="1"/>
            <a:r>
              <a:rPr lang="en-US" dirty="0"/>
              <a:t>Short command names (ls, rm, cp)</a:t>
            </a:r>
          </a:p>
          <a:p>
            <a:pPr lvl="1"/>
            <a:r>
              <a:rPr lang="en-US" dirty="0"/>
              <a:t>Tab completion</a:t>
            </a:r>
          </a:p>
          <a:p>
            <a:r>
              <a:rPr lang="en-US" dirty="0"/>
              <a:t>"Tab" ("tabulation") is this key on your keyboard</a:t>
            </a:r>
          </a:p>
          <a:p>
            <a:r>
              <a:rPr lang="en-US" dirty="0"/>
              <a:t>Let's see it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CC9F4-316E-4A2E-A654-4A727AC3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Tab completion</a:t>
            </a:r>
          </a:p>
        </p:txBody>
      </p:sp>
      <p:pic>
        <p:nvPicPr>
          <p:cNvPr id="4" name="Picture 3" descr="Image result for tab key">
            <a:extLst>
              <a:ext uri="{FF2B5EF4-FFF2-40B4-BE49-F238E27FC236}">
                <a16:creationId xmlns:a16="http://schemas.microsoft.com/office/drawing/2014/main" id="{EFA34A1D-6398-4E3C-862C-8B68E216E1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639043"/>
            <a:ext cx="134493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E7993-9376-4636-A54B-9B83E4A4C74A}"/>
              </a:ext>
            </a:extLst>
          </p:cNvPr>
          <p:cNvSpPr txBox="1"/>
          <p:nvPr/>
        </p:nvSpPr>
        <p:spPr>
          <a:xfrm>
            <a:off x="914400" y="2781925"/>
            <a:ext cx="84582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echo "shock" &gt; first_reaction.txt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9BA5953-C7F1-4258-B69E-597881031530}"/>
              </a:ext>
            </a:extLst>
          </p:cNvPr>
          <p:cNvSpPr txBox="1">
            <a:spLocks/>
          </p:cNvSpPr>
          <p:nvPr/>
        </p:nvSpPr>
        <p:spPr>
          <a:xfrm>
            <a:off x="527051" y="3342383"/>
            <a:ext cx="11233149" cy="85010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To visualize long file names or directories, we can just use TAB to </a:t>
            </a:r>
            <a:r>
              <a:rPr lang="en-US" u="sng"/>
              <a:t>complete the sentence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EDC8E-EFB5-44C2-B2D3-5F21C24AD02C}"/>
              </a:ext>
            </a:extLst>
          </p:cNvPr>
          <p:cNvSpPr txBox="1"/>
          <p:nvPr/>
        </p:nvSpPr>
        <p:spPr>
          <a:xfrm>
            <a:off x="914400" y="4229724"/>
            <a:ext cx="84582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cat fi &lt;PRESS TAB&gt;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ls fi &lt;PRESS TAB&gt;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2BAE75-B87E-4B1B-ACAD-264BA36809C6}"/>
              </a:ext>
            </a:extLst>
          </p:cNvPr>
          <p:cNvSpPr txBox="1">
            <a:spLocks/>
          </p:cNvSpPr>
          <p:nvPr/>
        </p:nvSpPr>
        <p:spPr>
          <a:xfrm>
            <a:off x="609600" y="5398297"/>
            <a:ext cx="11233149" cy="85010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there are many possible hits, pressing TAB twice will show them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AC40C-654D-40A2-AF72-650DF9A28992}"/>
              </a:ext>
            </a:extLst>
          </p:cNvPr>
          <p:cNvSpPr txBox="1"/>
          <p:nvPr/>
        </p:nvSpPr>
        <p:spPr>
          <a:xfrm>
            <a:off x="914400" y="5846800"/>
            <a:ext cx="46482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ls s &lt;PRESS TAB&gt;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AD881-AEB2-4230-8E80-00D077C95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74" y="6079467"/>
            <a:ext cx="342947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69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261F6-C6E6-4B5F-94FB-FD9AE219E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Commands Recap of Section 2 (Manipulating files)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7E4BD5-A3FF-47AE-9A78-030EDEBA3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48961"/>
              </p:ext>
            </p:extLst>
          </p:nvPr>
        </p:nvGraphicFramePr>
        <p:xfrm>
          <a:off x="685800" y="1219200"/>
          <a:ext cx="11074401" cy="4020376"/>
        </p:xfrm>
        <a:graphic>
          <a:graphicData uri="http://schemas.openxmlformats.org/drawingml/2006/table">
            <a:tbl>
              <a:tblPr firstRow="1" firstCol="1" bandRow="1"/>
              <a:tblGrid>
                <a:gridCol w="2626894">
                  <a:extLst>
                    <a:ext uri="{9D8B030D-6E8A-4147-A177-3AD203B41FA5}">
                      <a16:colId xmlns:a16="http://schemas.microsoft.com/office/drawing/2014/main" val="1475880921"/>
                    </a:ext>
                  </a:extLst>
                </a:gridCol>
                <a:gridCol w="4278608">
                  <a:extLst>
                    <a:ext uri="{9D8B030D-6E8A-4147-A177-3AD203B41FA5}">
                      <a16:colId xmlns:a16="http://schemas.microsoft.com/office/drawing/2014/main" val="550360390"/>
                    </a:ext>
                  </a:extLst>
                </a:gridCol>
                <a:gridCol w="4168899">
                  <a:extLst>
                    <a:ext uri="{9D8B030D-6E8A-4147-A177-3AD203B41FA5}">
                      <a16:colId xmlns:a16="http://schemas.microsoft.com/office/drawing/2014/main" val="2669042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Command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89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Redirect output to filename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echo foo &gt; foo.txt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275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&gt;&gt;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Append output to filename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echo bar &gt;&gt; foo.txt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1316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 &lt;file&gt;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Print contents of file to screen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cat hello.txt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6072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diff &lt;f1&gt; &lt;f2&gt;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Diff files 1 &amp; 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diff foo.txt bar.txt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605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 directory or file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ls hello.txt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780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ls -l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 long form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ls -l hello.txt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3809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ls -rtl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 by reverse modification time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ls -rtl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158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ls -a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 all (including hidden)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ls -a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355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touch &lt;file&gt;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Create an empty file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touch foo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113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mv &lt;old&gt; &lt;new&gt;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Rename (move) from old to new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mv foo bar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89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cp &lt;old&gt; &lt;new&gt;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Copy old to new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cp foo bar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0851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rm &lt;file&gt;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Remove (delete) file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 rm foo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545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267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056D6-6E82-41BD-B5DA-89CF96535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09600"/>
            <a:ext cx="11233149" cy="620395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the </a:t>
            </a:r>
            <a:r>
              <a:rPr lang="en-GB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echo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command and the redirect operator </a:t>
            </a:r>
            <a:r>
              <a:rPr lang="en-GB" dirty="0">
                <a:solidFill>
                  <a:srgbClr val="40404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to make a file called foo.txt containing the text “hello, world”. Then, using the </a:t>
            </a:r>
            <a:r>
              <a:rPr lang="en-GB" dirty="0">
                <a:solidFill>
                  <a:srgbClr val="40404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cp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command, make a copy of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foo.txt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called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bar.txt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Using the </a:t>
            </a:r>
            <a:r>
              <a:rPr lang="en-GB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diff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command, confirm that the contents of both files are the same.</a:t>
            </a:r>
            <a:endParaRPr lang="en-US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By combining the </a:t>
            </a:r>
            <a:r>
              <a:rPr lang="en-GB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command and the redirect operator </a:t>
            </a:r>
            <a:r>
              <a:rPr lang="en-GB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create a copy of foo.txt called baz.txt without using the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a file called </a:t>
            </a:r>
            <a:r>
              <a:rPr lang="en-GB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quux.txt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containing the contents of </a:t>
            </a:r>
            <a:r>
              <a:rPr lang="en-GB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foo.txt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followed by the contents of </a:t>
            </a:r>
            <a:r>
              <a:rPr lang="en-GB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bar.txt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Hint: Remember: </a:t>
            </a:r>
            <a:r>
              <a:rPr lang="en-GB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can take multiple arguments.</a:t>
            </a:r>
            <a:endParaRPr lang="en-US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Like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rm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mv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is dangerous and it can overwrite a file without warning. Take a last look at our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first_reaction.txt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file with </a:t>
            </a:r>
            <a:r>
              <a:rPr lang="en-GB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and then overwrite it by moving </a:t>
            </a:r>
            <a:r>
              <a:rPr lang="en-GB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testfile.txt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onto it.</a:t>
            </a:r>
            <a:endParaRPr lang="en-US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72223-A702-4323-9796-78532240C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350758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C55A5-FDA5-4CD5-A089-F2B3F1FD0E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4878287"/>
          </a:xfrm>
        </p:spPr>
        <p:txBody>
          <a:bodyPr/>
          <a:lstStyle/>
          <a:p>
            <a:r>
              <a:rPr lang="en-US" dirty="0"/>
              <a:t>Type the sequence of commands needed to create an empty file called </a:t>
            </a:r>
            <a:r>
              <a:rPr lang="en-US" i="1" dirty="0"/>
              <a:t>foo</a:t>
            </a:r>
            <a:r>
              <a:rPr lang="en-US" dirty="0"/>
              <a:t>, rename it to </a:t>
            </a:r>
            <a:r>
              <a:rPr lang="en-US" i="1" dirty="0"/>
              <a:t>bar</a:t>
            </a:r>
            <a:r>
              <a:rPr lang="en-US" dirty="0"/>
              <a:t>, and copy it to </a:t>
            </a:r>
            <a:r>
              <a:rPr lang="en-US" i="1" dirty="0" err="1"/>
              <a:t>baz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command to list only the files starting with the letter “g”? Hint: Use a wildcard.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 both </a:t>
            </a:r>
            <a:r>
              <a:rPr lang="en-US" i="1" dirty="0"/>
              <a:t>bar</a:t>
            </a:r>
            <a:r>
              <a:rPr lang="en-US" dirty="0"/>
              <a:t> and </a:t>
            </a:r>
            <a:r>
              <a:rPr lang="en-US" i="1" dirty="0" err="1"/>
              <a:t>baz</a:t>
            </a:r>
            <a:r>
              <a:rPr lang="en-US" dirty="0"/>
              <a:t> using a single call to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dirty="0"/>
              <a:t>. Hint: If those are the only two files in the current directory that start with the letter “b”, you can use the wildcard pattern from the previous exercise.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C0918-938C-418D-99E4-63C35A15F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(more)</a:t>
            </a:r>
          </a:p>
        </p:txBody>
      </p:sp>
    </p:spTree>
    <p:extLst>
      <p:ext uri="{BB962C8B-B14F-4D97-AF65-F5344CB8AC3E}">
        <p14:creationId xmlns:p14="http://schemas.microsoft.com/office/powerpoint/2010/main" val="10495253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6B46C-4BE8-4603-959B-0DCBA8B0B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7857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dirty="0"/>
              <a:t>, create a file </a:t>
            </a:r>
            <a:r>
              <a:rPr lang="en-US" i="1" dirty="0"/>
              <a:t>title.txt</a:t>
            </a:r>
            <a:r>
              <a:rPr lang="en-US" dirty="0"/>
              <a:t> containing this text:</a:t>
            </a:r>
          </a:p>
          <a:p>
            <a:pPr lvl="1"/>
            <a:r>
              <a:rPr lang="en-US" dirty="0"/>
              <a:t>Careful, “&gt;” is a special character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4F90B-25EA-4CB2-9016-058DEAB53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(continued)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BCE89-5259-43DD-AA06-49F7B43EA04E}"/>
              </a:ext>
            </a:extLst>
          </p:cNvPr>
          <p:cNvSpPr txBox="1"/>
          <p:nvPr/>
        </p:nvSpPr>
        <p:spPr>
          <a:xfrm>
            <a:off x="3886200" y="1805212"/>
            <a:ext cx="5029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&gt;Title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8A3D84-C06A-4C56-A0D0-AA29CA1C2064}"/>
              </a:ext>
            </a:extLst>
          </p:cNvPr>
          <p:cNvSpPr txBox="1">
            <a:spLocks/>
          </p:cNvSpPr>
          <p:nvPr/>
        </p:nvSpPr>
        <p:spPr>
          <a:xfrm>
            <a:off x="603662" y="4255054"/>
            <a:ext cx="11233149" cy="2498433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Check these files’ size with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pPr lvl="1"/>
            <a:r>
              <a:rPr lang="en-US" dirty="0"/>
              <a:t>Try the “human-readable” option</a:t>
            </a:r>
          </a:p>
          <a:p>
            <a:r>
              <a:rPr lang="en-US" dirty="0"/>
              <a:t>Using the online BLAST, look for the closest matches to this FASTA:</a:t>
            </a:r>
          </a:p>
          <a:p>
            <a:pPr lvl="1"/>
            <a:r>
              <a:rPr lang="en-US" dirty="0"/>
              <a:t>Extinct</a:t>
            </a:r>
          </a:p>
          <a:p>
            <a:pPr lvl="1"/>
            <a:r>
              <a:rPr lang="en-US" dirty="0"/>
              <a:t>Still alive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DDF387E-61AF-45D1-B8E7-56C81E76BC68}"/>
              </a:ext>
            </a:extLst>
          </p:cNvPr>
          <p:cNvSpPr txBox="1">
            <a:spLocks/>
          </p:cNvSpPr>
          <p:nvPr/>
        </p:nvSpPr>
        <p:spPr>
          <a:xfrm>
            <a:off x="498228" y="2234050"/>
            <a:ext cx="11233149" cy="47857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dirty="0"/>
              <a:t>, create a file </a:t>
            </a:r>
            <a:r>
              <a:rPr lang="en-US" i="1" dirty="0"/>
              <a:t>sequence.txt</a:t>
            </a:r>
            <a:r>
              <a:rPr lang="en-US" dirty="0"/>
              <a:t> containing this text: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EEDBF-292A-45B9-B5FD-E54BB9678907}"/>
              </a:ext>
            </a:extLst>
          </p:cNvPr>
          <p:cNvSpPr txBox="1"/>
          <p:nvPr/>
        </p:nvSpPr>
        <p:spPr>
          <a:xfrm>
            <a:off x="3905992" y="2827042"/>
            <a:ext cx="5029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GATGAPGIAGAPGFPGARGAPGPQGPSGAPGPK</a:t>
            </a:r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9BB83E0-1319-4D03-B0EE-B46ED9A50D46}"/>
              </a:ext>
            </a:extLst>
          </p:cNvPr>
          <p:cNvSpPr txBox="1">
            <a:spLocks/>
          </p:cNvSpPr>
          <p:nvPr/>
        </p:nvSpPr>
        <p:spPr>
          <a:xfrm>
            <a:off x="609600" y="3429000"/>
            <a:ext cx="11233149" cy="47857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dirty="0"/>
              <a:t>, create a file </a:t>
            </a:r>
            <a:r>
              <a:rPr lang="en-US" i="1" dirty="0" err="1"/>
              <a:t>file.fasta</a:t>
            </a:r>
            <a:r>
              <a:rPr lang="en-US" dirty="0"/>
              <a:t> merging those two files</a:t>
            </a:r>
          </a:p>
          <a:p>
            <a:pPr lvl="1"/>
            <a:r>
              <a:rPr lang="en-US" dirty="0"/>
              <a:t>Then, rename it to </a:t>
            </a:r>
            <a:r>
              <a:rPr lang="en-US" i="1" dirty="0" err="1"/>
              <a:t>dinosaur.fasta</a:t>
            </a:r>
            <a:r>
              <a:rPr lang="en-US" i="1" dirty="0"/>
              <a:t> </a:t>
            </a:r>
            <a:r>
              <a:rPr lang="en-US" dirty="0"/>
              <a:t>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6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36308-EDF3-4047-AB4E-9E7CA6F85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464495"/>
          </a:xfrm>
        </p:spPr>
        <p:txBody>
          <a:bodyPr/>
          <a:lstStyle/>
          <a:p>
            <a:r>
              <a:rPr lang="en-US"/>
              <a:t>Invented in 1969 by the Bell Labs research center</a:t>
            </a:r>
          </a:p>
          <a:p>
            <a:r>
              <a:rPr lang="en-US"/>
              <a:t>It comes from “</a:t>
            </a:r>
            <a:r>
              <a:rPr lang="en-US" err="1"/>
              <a:t>Unics</a:t>
            </a:r>
            <a:r>
              <a:rPr lang="en-US"/>
              <a:t>”</a:t>
            </a:r>
          </a:p>
          <a:p>
            <a:pPr marL="457200" lvl="1" indent="0">
              <a:buNone/>
            </a:pPr>
            <a:r>
              <a:rPr lang="en-US" b="1" err="1"/>
              <a:t>Un</a:t>
            </a:r>
            <a:r>
              <a:rPr lang="en-US" err="1"/>
              <a:t>iplexed</a:t>
            </a:r>
            <a:r>
              <a:rPr lang="en-US"/>
              <a:t> </a:t>
            </a:r>
            <a:r>
              <a:rPr lang="en-US" b="1"/>
              <a:t>I</a:t>
            </a:r>
            <a:r>
              <a:rPr lang="en-US"/>
              <a:t>nformation and </a:t>
            </a:r>
            <a:r>
              <a:rPr lang="en-US" b="1"/>
              <a:t>C</a:t>
            </a:r>
            <a:r>
              <a:rPr lang="en-US"/>
              <a:t>omputing </a:t>
            </a:r>
            <a:r>
              <a:rPr lang="en-US" b="1"/>
              <a:t>S</a:t>
            </a:r>
            <a:r>
              <a:rPr lang="en-US"/>
              <a:t>ervice</a:t>
            </a:r>
          </a:p>
          <a:p>
            <a:r>
              <a:rPr lang="en-US"/>
              <a:t>Unix invented</a:t>
            </a:r>
          </a:p>
          <a:p>
            <a:pPr lvl="2"/>
            <a:r>
              <a:rPr lang="en-US"/>
              <a:t>Multi-tasking</a:t>
            </a:r>
          </a:p>
          <a:p>
            <a:pPr lvl="2"/>
            <a:r>
              <a:rPr lang="en-US"/>
              <a:t>Multi-Users</a:t>
            </a:r>
          </a:p>
          <a:p>
            <a:pPr lvl="2"/>
            <a:r>
              <a:rPr lang="en-US"/>
              <a:t>Hierarchical file system (directories)</a:t>
            </a:r>
          </a:p>
          <a:p>
            <a:pPr lvl="2"/>
            <a:r>
              <a:rPr lang="en-US"/>
              <a:t>Multi-platform</a:t>
            </a:r>
          </a:p>
          <a:p>
            <a:r>
              <a:rPr lang="en-US"/>
              <a:t>Linux is Unix</a:t>
            </a:r>
          </a:p>
          <a:p>
            <a:pPr lvl="2"/>
            <a:r>
              <a:rPr lang="en-US"/>
              <a:t>Linux is a modified highly successful Unix developed by Linus Torvalds</a:t>
            </a:r>
          </a:p>
          <a:p>
            <a:r>
              <a:rPr lang="en-US"/>
              <a:t>Several Unix distributions:</a:t>
            </a:r>
          </a:p>
          <a:p>
            <a:pPr marL="914400" lvl="2" indent="0">
              <a:buNone/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0AE00-2CE2-46B1-AF2D-839D0994E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History on Unix</a:t>
            </a:r>
          </a:p>
        </p:txBody>
      </p:sp>
      <p:pic>
        <p:nvPicPr>
          <p:cNvPr id="3074" name="Picture 2" descr="Image result for xubuntu logo">
            <a:extLst>
              <a:ext uri="{FF2B5EF4-FFF2-40B4-BE49-F238E27FC236}">
                <a16:creationId xmlns:a16="http://schemas.microsoft.com/office/drawing/2014/main" id="{4FE3FA92-B00B-4662-91D9-7D529673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1" y="5906934"/>
            <a:ext cx="2779506" cy="5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edora logo">
            <a:extLst>
              <a:ext uri="{FF2B5EF4-FFF2-40B4-BE49-F238E27FC236}">
                <a16:creationId xmlns:a16="http://schemas.microsoft.com/office/drawing/2014/main" id="{4ACD2939-C08A-4C53-AFAA-ACCEB3410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74" y="5025946"/>
            <a:ext cx="2569468" cy="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gentoo logo">
            <a:extLst>
              <a:ext uri="{FF2B5EF4-FFF2-40B4-BE49-F238E27FC236}">
                <a16:creationId xmlns:a16="http://schemas.microsoft.com/office/drawing/2014/main" id="{57549149-2D7B-45D7-8706-2F19506C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70" y="3816512"/>
            <a:ext cx="1655525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debian logo">
            <a:extLst>
              <a:ext uri="{FF2B5EF4-FFF2-40B4-BE49-F238E27FC236}">
                <a16:creationId xmlns:a16="http://schemas.microsoft.com/office/drawing/2014/main" id="{67AE0908-8E8D-4883-85E9-16A063C9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8" y="5062959"/>
            <a:ext cx="1123899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ubuntu logo">
            <a:extLst>
              <a:ext uri="{FF2B5EF4-FFF2-40B4-BE49-F238E27FC236}">
                <a16:creationId xmlns:a16="http://schemas.microsoft.com/office/drawing/2014/main" id="{B28CC2B5-2C86-4C40-86A9-644B6CC5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607" y="5016794"/>
            <a:ext cx="1256331" cy="10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redhat logo">
            <a:extLst>
              <a:ext uri="{FF2B5EF4-FFF2-40B4-BE49-F238E27FC236}">
                <a16:creationId xmlns:a16="http://schemas.microsoft.com/office/drawing/2014/main" id="{77C06471-17ED-479D-A3EF-397D2644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78" y="6005102"/>
            <a:ext cx="2495113" cy="8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edubuntu logo\">
            <a:extLst>
              <a:ext uri="{FF2B5EF4-FFF2-40B4-BE49-F238E27FC236}">
                <a16:creationId xmlns:a16="http://schemas.microsoft.com/office/drawing/2014/main" id="{84FEC67F-7701-4390-9248-64295612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068959"/>
            <a:ext cx="1333061" cy="12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manjaro logo\">
            <a:extLst>
              <a:ext uri="{FF2B5EF4-FFF2-40B4-BE49-F238E27FC236}">
                <a16:creationId xmlns:a16="http://schemas.microsoft.com/office/drawing/2014/main" id="{2DD028F0-1BA0-4E0C-A8AD-4B7EF5AFC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38" y="2250090"/>
            <a:ext cx="1803238" cy="18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arch linux logo">
            <a:extLst>
              <a:ext uri="{FF2B5EF4-FFF2-40B4-BE49-F238E27FC236}">
                <a16:creationId xmlns:a16="http://schemas.microsoft.com/office/drawing/2014/main" id="{BF4AF884-073C-4EFE-9C3F-FCE38693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968" y="107350"/>
            <a:ext cx="1954941" cy="16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opensuse logo">
            <a:extLst>
              <a:ext uri="{FF2B5EF4-FFF2-40B4-BE49-F238E27FC236}">
                <a16:creationId xmlns:a16="http://schemas.microsoft.com/office/drawing/2014/main" id="{A60292ED-5FAA-41B1-8FE2-604F8EDC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75" y="2554118"/>
            <a:ext cx="1642911" cy="102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linux mint logo">
            <a:extLst>
              <a:ext uri="{FF2B5EF4-FFF2-40B4-BE49-F238E27FC236}">
                <a16:creationId xmlns:a16="http://schemas.microsoft.com/office/drawing/2014/main" id="{751C3B1E-B592-49A7-8049-68988B95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88" y="805917"/>
            <a:ext cx="1638596" cy="16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411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3. Inspecting files</a:t>
            </a:r>
          </a:p>
        </p:txBody>
      </p:sp>
    </p:spTree>
    <p:extLst>
      <p:ext uri="{BB962C8B-B14F-4D97-AF65-F5344CB8AC3E}">
        <p14:creationId xmlns:p14="http://schemas.microsoft.com/office/powerpoint/2010/main" val="1769468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D49A83-2892-4289-A85A-8B0D173C83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58687"/>
          </a:xfrm>
        </p:spPr>
        <p:txBody>
          <a:bodyPr/>
          <a:lstStyle/>
          <a:p>
            <a:r>
              <a:rPr lang="en-US"/>
              <a:t>On non-tutorial LINUX systems, downloading a file is easy. E.g.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B7850-250D-49E4-9A88-583825642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Downloading a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DA77E-D57D-4AD2-AD40-D10CEEB491BB}"/>
              </a:ext>
            </a:extLst>
          </p:cNvPr>
          <p:cNvSpPr txBox="1"/>
          <p:nvPr/>
        </p:nvSpPr>
        <p:spPr>
          <a:xfrm>
            <a:off x="527051" y="1333500"/>
            <a:ext cx="115125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curl –OL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https://www.dropbox.com/s/uv1pe88x0wq3qfk/myoglobins.fa.gz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1085953-7177-41E5-AE58-262353919C5D}"/>
              </a:ext>
            </a:extLst>
          </p:cNvPr>
          <p:cNvSpPr txBox="1">
            <a:spLocks/>
          </p:cNvSpPr>
          <p:nvPr/>
        </p:nvSpPr>
        <p:spPr>
          <a:xfrm>
            <a:off x="527051" y="2008212"/>
            <a:ext cx="11233149" cy="4586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command </a:t>
            </a:r>
            <a:r>
              <a:rPr lang="en-US" i="1" dirty="0"/>
              <a:t>wget</a:t>
            </a:r>
            <a:r>
              <a:rPr lang="en-US" dirty="0"/>
              <a:t> is usually faster and present in more systems: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74E17-09FB-4DF4-A24D-3FECDFB89909}"/>
              </a:ext>
            </a:extLst>
          </p:cNvPr>
          <p:cNvSpPr txBox="1"/>
          <p:nvPr/>
        </p:nvSpPr>
        <p:spPr>
          <a:xfrm>
            <a:off x="527051" y="2618391"/>
            <a:ext cx="88455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wget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https://www.dropbox.com/s/uv1pe88x0wq3qfk/myoglobins.fa.gz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6EB3964-BC7B-4512-A518-764EF3A58B8C}"/>
              </a:ext>
            </a:extLst>
          </p:cNvPr>
          <p:cNvSpPr txBox="1">
            <a:spLocks/>
          </p:cNvSpPr>
          <p:nvPr/>
        </p:nvSpPr>
        <p:spPr>
          <a:xfrm>
            <a:off x="539751" y="3416299"/>
            <a:ext cx="9213849" cy="26049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 your COCALC tutorial environment, you must upload a file manually</a:t>
            </a:r>
          </a:p>
          <a:p>
            <a:r>
              <a:rPr lang="en-US" dirty="0"/>
              <a:t>First, download the file from </a:t>
            </a:r>
            <a:r>
              <a:rPr lang="en-US" sz="2000" dirty="0">
                <a:latin typeface="+mn-lt"/>
                <a:cs typeface="Courier New" panose="02070309020205020404" pitchFamily="49" charset="0"/>
                <a:hlinkClick r:id="rId2"/>
              </a:rPr>
              <a:t>https://www.dropbox.com/s/uv1pe88x0wq3qfk/myoglobins.fa.gz$dl=1</a:t>
            </a:r>
            <a:endParaRPr lang="en-US" sz="1600" dirty="0">
              <a:latin typeface="+mn-lt"/>
              <a:cs typeface="Courier New" panose="02070309020205020404" pitchFamily="49" charset="0"/>
            </a:endParaRP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Then, upload it on COCALC (click till you make it)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If you succeed, you will see it when doing 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:</a:t>
            </a:r>
            <a:endParaRPr lang="en-US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59348-46ED-4D47-A0AC-9B9CEDC8F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65"/>
          <a:stretch/>
        </p:blipFill>
        <p:spPr>
          <a:xfrm>
            <a:off x="9753600" y="2569532"/>
            <a:ext cx="1447800" cy="4244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903DB2-1F82-4783-A2DD-DF99170AC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905394"/>
            <a:ext cx="5677692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666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F29772-6302-40A1-AE60-D004E00FC3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Uploading the file myoglobins.fa.gz on your online LINUX is already a task</a:t>
            </a:r>
          </a:p>
          <a:p>
            <a:endParaRPr lang="en-US" dirty="0"/>
          </a:p>
          <a:p>
            <a:r>
              <a:rPr lang="en-US" dirty="0"/>
              <a:t>Why is it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when visualized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dirty="0"/>
              <a:t>, confirm that </a:t>
            </a:r>
            <a:r>
              <a:rPr lang="en-US" i="1" dirty="0"/>
              <a:t>myoglobins.fa.gz </a:t>
            </a:r>
            <a:r>
              <a:rPr lang="en-US" dirty="0"/>
              <a:t>exists on your system. How big is it in bytes? Hint: Recall the “long form” option of ls.</a:t>
            </a:r>
          </a:p>
          <a:p>
            <a:endParaRPr lang="en-US" dirty="0"/>
          </a:p>
          <a:p>
            <a:r>
              <a:rPr lang="en-US" dirty="0"/>
              <a:t>The byte count in </a:t>
            </a:r>
            <a:r>
              <a:rPr lang="en-US" i="1" dirty="0"/>
              <a:t>myoglobins.fa.gz</a:t>
            </a:r>
            <a:r>
              <a:rPr lang="en-US" dirty="0"/>
              <a:t> is high enough that it’s more naturally thought of in kilobytes (often treated as 1000 bytes, but actually equal to 2</a:t>
            </a:r>
            <a:r>
              <a:rPr lang="en-US" baseline="30000" dirty="0"/>
              <a:t>10</a:t>
            </a:r>
            <a:r>
              <a:rPr lang="en-US" dirty="0"/>
              <a:t>=1024 bytes). By adding the option </a:t>
            </a:r>
            <a:r>
              <a:rPr lang="en-US" b="1" dirty="0"/>
              <a:t>-h</a:t>
            </a:r>
            <a:r>
              <a:rPr lang="en-US" dirty="0"/>
              <a:t> (“human-readable”)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dirty="0"/>
              <a:t>, list the long form of the </a:t>
            </a:r>
            <a:r>
              <a:rPr lang="en-US" i="1" dirty="0"/>
              <a:t>myoglobins.fa.gz</a:t>
            </a:r>
            <a:r>
              <a:rPr lang="en-US" dirty="0"/>
              <a:t> file with a human-readable byte count. How big is it?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F73C0-48D1-4367-AAB7-90DB0EA68E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696897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6B326F-F32E-47F7-870B-0D873D19D2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296887"/>
          </a:xfrm>
        </p:spPr>
        <p:txBody>
          <a:bodyPr/>
          <a:lstStyle/>
          <a:p>
            <a:r>
              <a:rPr lang="en-US"/>
              <a:t>Zipping a file is fairly common to save disk space</a:t>
            </a:r>
          </a:p>
          <a:p>
            <a:r>
              <a:rPr lang="en-US"/>
              <a:t>Often, LINUX files are zipped by the command </a:t>
            </a:r>
            <a:r>
              <a:rPr lang="en-US" b="1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b="1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/>
              <a:t>The file you downloaded is </a:t>
            </a:r>
            <a:r>
              <a:rPr lang="en-US" err="1"/>
              <a:t>gzipped</a:t>
            </a:r>
            <a:r>
              <a:rPr lang="en-US"/>
              <a:t>. Let's try to visualize its contents:</a:t>
            </a:r>
            <a:endParaRPr lang="en-US" b="1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6FF00-9533-467A-AAFA-0FA2820898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Gzipped</a:t>
            </a:r>
            <a:r>
              <a:rPr lang="en-US"/>
              <a:t>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A54AC-4BB6-431A-8329-52F741CC3A54}"/>
              </a:ext>
            </a:extLst>
          </p:cNvPr>
          <p:cNvSpPr txBox="1"/>
          <p:nvPr/>
        </p:nvSpPr>
        <p:spPr>
          <a:xfrm>
            <a:off x="527051" y="2159000"/>
            <a:ext cx="115125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cat myoglobins.fa.gz</a:t>
            </a:r>
          </a:p>
        </p:txBody>
      </p:sp>
    </p:spTree>
    <p:extLst>
      <p:ext uri="{BB962C8B-B14F-4D97-AF65-F5344CB8AC3E}">
        <p14:creationId xmlns:p14="http://schemas.microsoft.com/office/powerpoint/2010/main" val="16569911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6B326F-F32E-47F7-870B-0D873D19D2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296887"/>
          </a:xfrm>
        </p:spPr>
        <p:txBody>
          <a:bodyPr/>
          <a:lstStyle/>
          <a:p>
            <a:r>
              <a:rPr lang="en-US" dirty="0"/>
              <a:t>Zipping a file is fairly common to save disk space</a:t>
            </a:r>
          </a:p>
          <a:p>
            <a:r>
              <a:rPr lang="en-US" dirty="0"/>
              <a:t>Often, LINUX files are zipped by the command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b="1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 file you downloaded is </a:t>
            </a:r>
            <a:r>
              <a:rPr lang="en-US" dirty="0" err="1"/>
              <a:t>gzipped</a:t>
            </a:r>
            <a:r>
              <a:rPr lang="en-US" dirty="0"/>
              <a:t>. Let's try to visualize its contents:</a:t>
            </a:r>
            <a:endParaRPr lang="en-US" b="1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6FF00-9533-467A-AAFA-0FA2820898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Gzipped</a:t>
            </a:r>
            <a:r>
              <a:rPr lang="en-US"/>
              <a:t>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A54AC-4BB6-431A-8329-52F741CC3A54}"/>
              </a:ext>
            </a:extLst>
          </p:cNvPr>
          <p:cNvSpPr txBox="1"/>
          <p:nvPr/>
        </p:nvSpPr>
        <p:spPr>
          <a:xfrm>
            <a:off x="527051" y="2159000"/>
            <a:ext cx="115125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cat myoglobins.fa.gz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1AE3840-043D-4BDA-8E92-2BBEFF3EB607}"/>
              </a:ext>
            </a:extLst>
          </p:cNvPr>
          <p:cNvSpPr txBox="1">
            <a:spLocks/>
          </p:cNvSpPr>
          <p:nvPr/>
        </p:nvSpPr>
        <p:spPr>
          <a:xfrm>
            <a:off x="527051" y="2780556"/>
            <a:ext cx="11233149" cy="523221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Madness!</a:t>
            </a:r>
            <a:endParaRPr lang="en-US" b="1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2FDC7-1510-4C1E-8E4C-5E9925D4F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717801"/>
            <a:ext cx="5905158" cy="3974459"/>
          </a:xfrm>
          <a:prstGeom prst="rect">
            <a:avLst/>
          </a:prstGeom>
        </p:spPr>
      </p:pic>
      <p:pic>
        <p:nvPicPr>
          <p:cNvPr id="8194" name="Picture 2" descr="300 - This Is Sparta (Graphic Novel) - YouTube">
            <a:extLst>
              <a:ext uri="{FF2B5EF4-FFF2-40B4-BE49-F238E27FC236}">
                <a16:creationId xmlns:a16="http://schemas.microsoft.com/office/drawing/2014/main" id="{BBB09957-4EA7-4975-A81D-4EC25DA37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1257642" y="3454400"/>
            <a:ext cx="2555263" cy="28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8741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28036-C8DE-4446-AE94-C1159F148C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436349" cy="1144487"/>
          </a:xfrm>
        </p:spPr>
        <p:txBody>
          <a:bodyPr/>
          <a:lstStyle/>
          <a:p>
            <a:r>
              <a:rPr lang="en-US"/>
              <a:t>On many systems (e.g., Windows), 7ZIP is a good program to unzip </a:t>
            </a:r>
            <a:r>
              <a:rPr lang="en-US" i="1" err="1"/>
              <a:t>gz</a:t>
            </a:r>
            <a:r>
              <a:rPr lang="en-US"/>
              <a:t> files</a:t>
            </a:r>
          </a:p>
          <a:p>
            <a:r>
              <a:rPr lang="en-US"/>
              <a:t>In LINUX, we can visualize the content before unzipping with </a:t>
            </a:r>
            <a:r>
              <a:rPr lang="en-US" sz="3600" b="1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1CBA1-3917-4994-994E-B1716924C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Gzipped</a:t>
            </a:r>
            <a:r>
              <a:rPr lang="en-US"/>
              <a:t> files</a:t>
            </a:r>
          </a:p>
        </p:txBody>
      </p:sp>
      <p:pic>
        <p:nvPicPr>
          <p:cNvPr id="11266" name="Picture 2" descr="7-Zip - Wikipedia">
            <a:extLst>
              <a:ext uri="{FF2B5EF4-FFF2-40B4-BE49-F238E27FC236}">
                <a16:creationId xmlns:a16="http://schemas.microsoft.com/office/drawing/2014/main" id="{A03FED19-9332-45AE-89A5-044164FC6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294" y="69850"/>
            <a:ext cx="1185862" cy="67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E7258-B66B-4A4D-A86D-F2EF0D052372}"/>
              </a:ext>
            </a:extLst>
          </p:cNvPr>
          <p:cNvSpPr txBox="1"/>
          <p:nvPr/>
        </p:nvSpPr>
        <p:spPr>
          <a:xfrm>
            <a:off x="527051" y="2069287"/>
            <a:ext cx="76263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zcat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myoglobins.fa.gz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98B5C86-08AC-43D9-9B60-3ECC961F0154}"/>
              </a:ext>
            </a:extLst>
          </p:cNvPr>
          <p:cNvSpPr txBox="1">
            <a:spLocks/>
          </p:cNvSpPr>
          <p:nvPr/>
        </p:nvSpPr>
        <p:spPr>
          <a:xfrm>
            <a:off x="527051" y="2856756"/>
            <a:ext cx="11512549" cy="179144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can type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&lt;TAB&gt;</a:t>
            </a:r>
            <a:r>
              <a:rPr lang="en-US" dirty="0"/>
              <a:t> and it will be automagically completed</a:t>
            </a:r>
          </a:p>
          <a:p>
            <a:endParaRPr lang="en-US" dirty="0"/>
          </a:p>
          <a:p>
            <a:r>
              <a:rPr lang="en-US" dirty="0"/>
              <a:t>You can also just unzip the file, to save space</a:t>
            </a:r>
          </a:p>
          <a:p>
            <a:r>
              <a:rPr lang="en-US" dirty="0"/>
              <a:t>Unlike Windows, unzipping in LINUX doesn't keep the </a:t>
            </a:r>
            <a:r>
              <a:rPr lang="en-US" dirty="0" err="1"/>
              <a:t>gzipped</a:t>
            </a:r>
            <a:r>
              <a:rPr lang="en-US" dirty="0"/>
              <a:t> file</a:t>
            </a:r>
          </a:p>
        </p:txBody>
      </p:sp>
      <p:pic>
        <p:nvPicPr>
          <p:cNvPr id="7" name="Picture 6" descr="Image result for tab key">
            <a:extLst>
              <a:ext uri="{FF2B5EF4-FFF2-40B4-BE49-F238E27FC236}">
                <a16:creationId xmlns:a16="http://schemas.microsoft.com/office/drawing/2014/main" id="{524C50D6-E88D-4629-A562-77708A38FA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70" y="2592507"/>
            <a:ext cx="134493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39ACE0-8DC8-4032-A1CA-0F4162AC54C7}"/>
              </a:ext>
            </a:extLst>
          </p:cNvPr>
          <p:cNvSpPr txBox="1"/>
          <p:nvPr/>
        </p:nvSpPr>
        <p:spPr>
          <a:xfrm>
            <a:off x="527051" y="4800600"/>
            <a:ext cx="762634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gunzip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myoglobins.fa.gz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cat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236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A4E8C-9A40-4DC8-8C8D-80FADF142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FASTA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6CBCB-0E92-4D3E-9EFA-0E8A7DF4871B}"/>
              </a:ext>
            </a:extLst>
          </p:cNvPr>
          <p:cNvSpPr txBox="1"/>
          <p:nvPr/>
        </p:nvSpPr>
        <p:spPr>
          <a:xfrm>
            <a:off x="131763" y="685800"/>
            <a:ext cx="76263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cat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6BC9FA9-89A6-49C3-8FEA-F56BEFC92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763" y="1274132"/>
            <a:ext cx="11831637" cy="2840668"/>
          </a:xfrm>
        </p:spPr>
        <p:txBody>
          <a:bodyPr/>
          <a:lstStyle/>
          <a:p>
            <a:r>
              <a:rPr lang="en-US" dirty="0"/>
              <a:t>As you know, this is the </a:t>
            </a:r>
            <a:r>
              <a:rPr lang="en-US" b="1" dirty="0"/>
              <a:t>FASTA</a:t>
            </a:r>
            <a:r>
              <a:rPr lang="en-US" dirty="0"/>
              <a:t> format, very frequent in Bioinformatics</a:t>
            </a:r>
          </a:p>
          <a:p>
            <a:r>
              <a:rPr lang="en-US" dirty="0"/>
              <a:t>Common extensions: .fa .</a:t>
            </a:r>
            <a:r>
              <a:rPr lang="en-US" dirty="0" err="1"/>
              <a:t>fas</a:t>
            </a:r>
            <a:r>
              <a:rPr lang="en-US" dirty="0"/>
              <a:t> .</a:t>
            </a:r>
            <a:r>
              <a:rPr lang="en-US" dirty="0" err="1"/>
              <a:t>fasta</a:t>
            </a:r>
            <a:r>
              <a:rPr lang="en-US" dirty="0"/>
              <a:t> .</a:t>
            </a:r>
            <a:r>
              <a:rPr lang="en-US" dirty="0" err="1"/>
              <a:t>fna</a:t>
            </a:r>
            <a:r>
              <a:rPr lang="en-US" dirty="0"/>
              <a:t> .pep</a:t>
            </a:r>
          </a:p>
          <a:p>
            <a:r>
              <a:rPr lang="en-US" dirty="0"/>
              <a:t>It contains one or more sequences</a:t>
            </a:r>
          </a:p>
          <a:p>
            <a:r>
              <a:rPr lang="en-US" dirty="0"/>
              <a:t>Sequences can be DNA, RNA, Protein, or anything else (but not mixed types)</a:t>
            </a:r>
          </a:p>
          <a:p>
            <a:r>
              <a:rPr lang="en-US" dirty="0"/>
              <a:t>Each sequence is preceded by a title, always starting with the </a:t>
            </a:r>
            <a:r>
              <a:rPr lang="en-US" sz="3600" b="1" dirty="0"/>
              <a:t>&gt;</a:t>
            </a:r>
            <a:r>
              <a:rPr lang="en-US" dirty="0"/>
              <a:t> ("greater than") symbol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3B777-22B8-4926-8485-F85184D5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49" y="4179912"/>
            <a:ext cx="779690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05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CF4F2-425D-42F5-8CD1-BD1F43AB85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287487"/>
          </a:xfrm>
        </p:spPr>
        <p:txBody>
          <a:bodyPr/>
          <a:lstStyle/>
          <a:p>
            <a:r>
              <a:rPr lang="en-US" dirty="0"/>
              <a:t>In the </a:t>
            </a:r>
            <a:r>
              <a:rPr lang="en-US" i="1" dirty="0"/>
              <a:t>myoglobins.fa.gz</a:t>
            </a:r>
            <a:r>
              <a:rPr lang="en-US" dirty="0"/>
              <a:t> the sequences are small</a:t>
            </a:r>
          </a:p>
          <a:p>
            <a:r>
              <a:rPr lang="en-US" dirty="0"/>
              <a:t>Usually, sequences go to a new line every 60 or so characters (there is no standard)</a:t>
            </a:r>
          </a:p>
          <a:p>
            <a:r>
              <a:rPr lang="en-US" dirty="0"/>
              <a:t>The only rule is that each new sequence will have a title line starting with the </a:t>
            </a:r>
            <a:r>
              <a:rPr lang="en-US" sz="4000" b="1" dirty="0"/>
              <a:t>&gt;</a:t>
            </a:r>
            <a:r>
              <a:rPr lang="en-US" dirty="0"/>
              <a:t> symbol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F880D-FF63-40D6-BB64-64D8540B2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FASTA format</a:t>
            </a:r>
          </a:p>
        </p:txBody>
      </p:sp>
      <p:pic>
        <p:nvPicPr>
          <p:cNvPr id="4" name="Picture 3" descr="Image result for fasta format">
            <a:extLst>
              <a:ext uri="{FF2B5EF4-FFF2-40B4-BE49-F238E27FC236}">
                <a16:creationId xmlns:a16="http://schemas.microsoft.com/office/drawing/2014/main" id="{247F1CEA-473E-4CC0-8592-185ED28E2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314825"/>
            <a:ext cx="7206772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09979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2BAD18-24EB-471C-8BED-FF45CAB38A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44465"/>
            <a:ext cx="11233149" cy="588938"/>
          </a:xfrm>
        </p:spPr>
        <p:txBody>
          <a:bodyPr/>
          <a:lstStyle/>
          <a:p>
            <a:r>
              <a:rPr lang="en-US" dirty="0"/>
              <a:t>Useful when analyzing HUGE files without loading all of them</a:t>
            </a:r>
          </a:p>
          <a:p>
            <a:r>
              <a:rPr lang="en-US" dirty="0"/>
              <a:t>The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/>
              <a:t> command by default shows the first 10 lines of the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CE4A2-0BAE-4F54-8B8D-ED933B95F5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 and tail</a:t>
            </a:r>
          </a:p>
        </p:txBody>
      </p:sp>
      <p:pic>
        <p:nvPicPr>
          <p:cNvPr id="4" name="Picture 3" descr="Image result for tab key">
            <a:extLst>
              <a:ext uri="{FF2B5EF4-FFF2-40B4-BE49-F238E27FC236}">
                <a16:creationId xmlns:a16="http://schemas.microsoft.com/office/drawing/2014/main" id="{8379540B-3AA7-45A7-AA94-6463469643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060" y="2140712"/>
            <a:ext cx="134493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9744E0-2A84-4A8B-B6A2-A2A6C72AD767}"/>
              </a:ext>
            </a:extLst>
          </p:cNvPr>
          <p:cNvSpPr txBox="1"/>
          <p:nvPr/>
        </p:nvSpPr>
        <p:spPr>
          <a:xfrm>
            <a:off x="552451" y="1707876"/>
            <a:ext cx="6762749" cy="2369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head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&gt;AGM75745.1 myoglobin, partial [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Mammuthus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primigenius]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MGLSDGEWELVLKTWGKVEADIPGHGLEVFVRLFTGHPETLEKFDKFKHLKTEGEMKASE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&gt;XP_003419836.1 myoglobin [Loxodonta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africana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MGLSDGEWELVLKTWGKVEADIPGHGLEVFVRLFTGHPETLEKFDKFKHLKTEGEMKASE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&gt;NP_776306.1 myoglobin [Bos taurus]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MGLSDGEWQLVLNAWGKVEADVAGHGQEVLIRLFTGHPETLEKFDKFKHLKTEAEMKASE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&gt;NP_001273527.1 myoglobin [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Pantholops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hodgsonii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MGLSDGEWQLVLNAWGKVEADVAGHGQEVLIRLFTGHPETLEKFDKFKHLKTEAEMKASE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&gt;NP_005359.1 myoglobin [Homo sapiens]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MGLSDGEWQLVLNVWGKVEADIPGHGQEVLIRLFKGHPETLEKFDKFKHLKSEDEMKASE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2B9539C-4683-437B-9A25-8C589C30D01D}"/>
              </a:ext>
            </a:extLst>
          </p:cNvPr>
          <p:cNvSpPr txBox="1">
            <a:spLocks/>
          </p:cNvSpPr>
          <p:nvPr/>
        </p:nvSpPr>
        <p:spPr>
          <a:xfrm>
            <a:off x="479424" y="4040032"/>
            <a:ext cx="11233149" cy="481659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US" dirty="0"/>
              <a:t> command shows the last 10 lines: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15B5E-B6ED-41E1-B509-16146B1DD4E9}"/>
              </a:ext>
            </a:extLst>
          </p:cNvPr>
          <p:cNvSpPr txBox="1"/>
          <p:nvPr/>
        </p:nvSpPr>
        <p:spPr>
          <a:xfrm>
            <a:off x="504824" y="4488120"/>
            <a:ext cx="9721849" cy="2369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tail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&gt;XP_020029521.1 myoglobin [Castor canadensis]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MGLSDGEWQLVLKVWGKVEADLAGHGQEVLIRLFKGHPETLEKFDKFKHLKSEDEMKASE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&gt;XP_004743506.1 PREDICTED: myoglobin [Mustela putorius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furo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MGLSDGEWQLVLNVWGKVEADLAGHGQAVLIR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&gt;XP_026887314.1 myoglobin isoform X1 [Electrophorus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electricus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DLILKCWPPVEADYTGYGGAVLGRLFVEHPDTIKF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&gt;NP_564181.1 Low affinity potassium transport system protein [Arabidopsis thaliana]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SEMGLSDEEWE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&gt;NP_001241758.1 dopamine beta-monooxygenase precursor [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Zea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mays]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KIQADIPAHRGLGVFVLF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8199C-AD6C-444C-8DE0-EF1221506B48}"/>
              </a:ext>
            </a:extLst>
          </p:cNvPr>
          <p:cNvSpPr txBox="1"/>
          <p:nvPr/>
        </p:nvSpPr>
        <p:spPr>
          <a:xfrm>
            <a:off x="8931274" y="3197531"/>
            <a:ext cx="2708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TAB: it helps you!</a:t>
            </a:r>
          </a:p>
        </p:txBody>
      </p:sp>
    </p:spTree>
    <p:extLst>
      <p:ext uri="{BB962C8B-B14F-4D97-AF65-F5344CB8AC3E}">
        <p14:creationId xmlns:p14="http://schemas.microsoft.com/office/powerpoint/2010/main" val="26062412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82EFE-6B82-4A03-A773-45063965D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135087"/>
          </a:xfrm>
        </p:spPr>
        <p:txBody>
          <a:bodyPr/>
          <a:lstStyle/>
          <a:p>
            <a:r>
              <a:rPr lang="en-US" dirty="0"/>
              <a:t>The command </a:t>
            </a:r>
            <a:r>
              <a:rPr lang="en-US" sz="3200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dirty="0"/>
              <a:t> ("wordcount") gives an overview on a file, printing its size as a number of: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/>
              <a:t>Bytes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B5A07-C442-4194-A169-346ABACCD5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Wordcount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2025-B994-4B88-9481-56245EC7B89E}"/>
              </a:ext>
            </a:extLst>
          </p:cNvPr>
          <p:cNvSpPr txBox="1"/>
          <p:nvPr/>
        </p:nvSpPr>
        <p:spPr>
          <a:xfrm>
            <a:off x="527051" y="3124325"/>
            <a:ext cx="676274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fa</a:t>
            </a:r>
          </a:p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66	181	3346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9202D8-134C-4848-8A50-012F81E66FC6}"/>
              </a:ext>
            </a:extLst>
          </p:cNvPr>
          <p:cNvSpPr txBox="1">
            <a:spLocks/>
          </p:cNvSpPr>
          <p:nvPr/>
        </p:nvSpPr>
        <p:spPr>
          <a:xfrm>
            <a:off x="527050" y="4114800"/>
            <a:ext cx="11233149" cy="461665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Our file has 66 lines, 181 words, and 3346 bytes (~ characters)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179C6E7-CC68-4B29-9F6F-E614B7608FA4}"/>
              </a:ext>
            </a:extLst>
          </p:cNvPr>
          <p:cNvSpPr txBox="1">
            <a:spLocks/>
          </p:cNvSpPr>
          <p:nvPr/>
        </p:nvSpPr>
        <p:spPr>
          <a:xfrm>
            <a:off x="527050" y="4562278"/>
            <a:ext cx="11233149" cy="55110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Let's reverse-engineer how many lines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/>
              <a:t> prints by default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87412-990C-4084-B77E-DD000CA19AD7}"/>
              </a:ext>
            </a:extLst>
          </p:cNvPr>
          <p:cNvSpPr txBox="1"/>
          <p:nvPr/>
        </p:nvSpPr>
        <p:spPr>
          <a:xfrm>
            <a:off x="527050" y="5421122"/>
            <a:ext cx="676274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head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header.fa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header.fa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	26	530</a:t>
            </a:r>
          </a:p>
        </p:txBody>
      </p:sp>
    </p:spTree>
    <p:extLst>
      <p:ext uri="{BB962C8B-B14F-4D97-AF65-F5344CB8AC3E}">
        <p14:creationId xmlns:p14="http://schemas.microsoft.com/office/powerpoint/2010/main" val="356732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36308-EDF3-4047-AB4E-9E7CA6F85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464495"/>
          </a:xfrm>
        </p:spPr>
        <p:txBody>
          <a:bodyPr/>
          <a:lstStyle/>
          <a:p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Invented in 1969 by the Bell Labs research center</a:t>
            </a:r>
          </a:p>
          <a:p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It comes from “</a:t>
            </a:r>
            <a:r>
              <a:rPr lang="en-US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Unics</a:t>
            </a:r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”</a:t>
            </a:r>
          </a:p>
          <a:p>
            <a:pPr marL="457200" lvl="1" indent="0">
              <a:buNone/>
            </a:pPr>
            <a:r>
              <a:rPr lang="en-US" b="1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Un</a:t>
            </a:r>
            <a:r>
              <a:rPr lang="en-US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iplexed</a:t>
            </a:r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>
                <a:solidFill>
                  <a:schemeClr val="accent6">
                    <a:lumMod val="20000"/>
                    <a:lumOff val="80000"/>
                  </a:schemeClr>
                </a:solidFill>
              </a:rPr>
              <a:t>I</a:t>
            </a:r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nformation and </a:t>
            </a:r>
            <a:r>
              <a:rPr lang="en-US" b="1">
                <a:solidFill>
                  <a:schemeClr val="accent6">
                    <a:lumMod val="20000"/>
                    <a:lumOff val="80000"/>
                  </a:schemeClr>
                </a:solidFill>
              </a:rPr>
              <a:t>C</a:t>
            </a:r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omputing </a:t>
            </a:r>
            <a:r>
              <a:rPr lang="en-US" b="1">
                <a:solidFill>
                  <a:schemeClr val="accent6">
                    <a:lumMod val="20000"/>
                    <a:lumOff val="80000"/>
                  </a:schemeClr>
                </a:solidFill>
              </a:rPr>
              <a:t>S</a:t>
            </a:r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ervice</a:t>
            </a:r>
          </a:p>
          <a:p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Unix invented</a:t>
            </a:r>
          </a:p>
          <a:p>
            <a:pPr lvl="2"/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Multi-tasking</a:t>
            </a:r>
          </a:p>
          <a:p>
            <a:pPr lvl="2"/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Multi-Users</a:t>
            </a:r>
          </a:p>
          <a:p>
            <a:pPr lvl="2"/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Hierarchical file system (directories)</a:t>
            </a:r>
          </a:p>
          <a:p>
            <a:pPr lvl="2"/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Multi-platform</a:t>
            </a:r>
          </a:p>
          <a:p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Linux is Unix</a:t>
            </a:r>
          </a:p>
          <a:p>
            <a:pPr lvl="2"/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Linux is a modified highly successful Unix developed by Linus Torvalds</a:t>
            </a:r>
          </a:p>
          <a:p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Several Unix distributions:</a:t>
            </a:r>
          </a:p>
          <a:p>
            <a:pPr marL="914400" lvl="2" indent="0">
              <a:buNone/>
            </a:pPr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0AE00-2CE2-46B1-AF2D-839D0994E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History on Unix</a:t>
            </a:r>
          </a:p>
        </p:txBody>
      </p:sp>
      <p:pic>
        <p:nvPicPr>
          <p:cNvPr id="3074" name="Picture 2" descr="Image result for xubuntu logo">
            <a:extLst>
              <a:ext uri="{FF2B5EF4-FFF2-40B4-BE49-F238E27FC236}">
                <a16:creationId xmlns:a16="http://schemas.microsoft.com/office/drawing/2014/main" id="{4FE3FA92-B00B-4662-91D9-7D529673E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1" y="5906934"/>
            <a:ext cx="2779506" cy="5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edora logo">
            <a:extLst>
              <a:ext uri="{FF2B5EF4-FFF2-40B4-BE49-F238E27FC236}">
                <a16:creationId xmlns:a16="http://schemas.microsoft.com/office/drawing/2014/main" id="{4ACD2939-C08A-4C53-AFAA-ACCEB3410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74" y="5025946"/>
            <a:ext cx="2569468" cy="7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gentoo logo">
            <a:extLst>
              <a:ext uri="{FF2B5EF4-FFF2-40B4-BE49-F238E27FC236}">
                <a16:creationId xmlns:a16="http://schemas.microsoft.com/office/drawing/2014/main" id="{57549149-2D7B-45D7-8706-2F19506C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70" y="3816512"/>
            <a:ext cx="1655525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debian logo">
            <a:extLst>
              <a:ext uri="{FF2B5EF4-FFF2-40B4-BE49-F238E27FC236}">
                <a16:creationId xmlns:a16="http://schemas.microsoft.com/office/drawing/2014/main" id="{67AE0908-8E8D-4883-85E9-16A063C9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8" y="5062959"/>
            <a:ext cx="1123899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ubuntu logo">
            <a:extLst>
              <a:ext uri="{FF2B5EF4-FFF2-40B4-BE49-F238E27FC236}">
                <a16:creationId xmlns:a16="http://schemas.microsoft.com/office/drawing/2014/main" id="{B28CC2B5-2C86-4C40-86A9-644B6CC5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607" y="5016794"/>
            <a:ext cx="1256331" cy="10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redhat logo">
            <a:extLst>
              <a:ext uri="{FF2B5EF4-FFF2-40B4-BE49-F238E27FC236}">
                <a16:creationId xmlns:a16="http://schemas.microsoft.com/office/drawing/2014/main" id="{77C06471-17ED-479D-A3EF-397D2644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78" y="6005102"/>
            <a:ext cx="2495113" cy="8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edubuntu logo\">
            <a:extLst>
              <a:ext uri="{FF2B5EF4-FFF2-40B4-BE49-F238E27FC236}">
                <a16:creationId xmlns:a16="http://schemas.microsoft.com/office/drawing/2014/main" id="{84FEC67F-7701-4390-9248-64295612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068959"/>
            <a:ext cx="1333061" cy="12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manjaro logo\">
            <a:extLst>
              <a:ext uri="{FF2B5EF4-FFF2-40B4-BE49-F238E27FC236}">
                <a16:creationId xmlns:a16="http://schemas.microsoft.com/office/drawing/2014/main" id="{2DD028F0-1BA0-4E0C-A8AD-4B7EF5AFC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38" y="2250090"/>
            <a:ext cx="1803238" cy="18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arch linux logo">
            <a:extLst>
              <a:ext uri="{FF2B5EF4-FFF2-40B4-BE49-F238E27FC236}">
                <a16:creationId xmlns:a16="http://schemas.microsoft.com/office/drawing/2014/main" id="{BF4AF884-073C-4EFE-9C3F-FCE38693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968" y="107350"/>
            <a:ext cx="1954941" cy="16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opensuse logo">
            <a:extLst>
              <a:ext uri="{FF2B5EF4-FFF2-40B4-BE49-F238E27FC236}">
                <a16:creationId xmlns:a16="http://schemas.microsoft.com/office/drawing/2014/main" id="{A60292ED-5FAA-41B1-8FE2-604F8EDC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75" y="2554118"/>
            <a:ext cx="1642911" cy="102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linux mint logo">
            <a:extLst>
              <a:ext uri="{FF2B5EF4-FFF2-40B4-BE49-F238E27FC236}">
                <a16:creationId xmlns:a16="http://schemas.microsoft.com/office/drawing/2014/main" id="{751C3B1E-B592-49A7-8049-68988B95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88" y="805917"/>
            <a:ext cx="1638596" cy="163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kali linux logo">
            <a:extLst>
              <a:ext uri="{FF2B5EF4-FFF2-40B4-BE49-F238E27FC236}">
                <a16:creationId xmlns:a16="http://schemas.microsoft.com/office/drawing/2014/main" id="{4FF7D11E-C5FF-4D30-A28F-C8CD087C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7" y="579381"/>
            <a:ext cx="3071664" cy="217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centos logo">
            <a:extLst>
              <a:ext uri="{FF2B5EF4-FFF2-40B4-BE49-F238E27FC236}">
                <a16:creationId xmlns:a16="http://schemas.microsoft.com/office/drawing/2014/main" id="{A96023BF-3437-4A21-81B2-F5FC1F7A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61" y="513914"/>
            <a:ext cx="3071664" cy="103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mac os x logo">
            <a:extLst>
              <a:ext uri="{FF2B5EF4-FFF2-40B4-BE49-F238E27FC236}">
                <a16:creationId xmlns:a16="http://schemas.microsoft.com/office/drawing/2014/main" id="{876B0F32-9CE4-432D-AE43-7A878B570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5" y="3063764"/>
            <a:ext cx="1702904" cy="17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mandriva linux logo">
            <a:extLst>
              <a:ext uri="{FF2B5EF4-FFF2-40B4-BE49-F238E27FC236}">
                <a16:creationId xmlns:a16="http://schemas.microsoft.com/office/drawing/2014/main" id="{BB8A9166-D4D0-487B-B77D-BBD765DE4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80" y="1450728"/>
            <a:ext cx="1430462" cy="143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opensolaris logo">
            <a:extLst>
              <a:ext uri="{FF2B5EF4-FFF2-40B4-BE49-F238E27FC236}">
                <a16:creationId xmlns:a16="http://schemas.microsoft.com/office/drawing/2014/main" id="{2C390555-0183-4982-A920-F69B5B8A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1" y="2444513"/>
            <a:ext cx="35718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elementary linux logo">
            <a:extLst>
              <a:ext uri="{FF2B5EF4-FFF2-40B4-BE49-F238E27FC236}">
                <a16:creationId xmlns:a16="http://schemas.microsoft.com/office/drawing/2014/main" id="{70EC7BF7-D541-41A2-B88B-A5B0DC95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94" y="3863220"/>
            <a:ext cx="2152598" cy="18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49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53E362-81CD-4A85-9524-0337C6B55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0" y="726341"/>
            <a:ext cx="8007349" cy="950060"/>
          </a:xfrm>
        </p:spPr>
        <p:txBody>
          <a:bodyPr/>
          <a:lstStyle/>
          <a:p>
            <a:r>
              <a:rPr lang="en-US" dirty="0"/>
              <a:t>Creating an intermediate file to check a program occupies disk memory unnecessarily, it is dirty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F257F-2D1F-411E-AFCB-0D42487E5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Piping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EEB1-71D5-46E9-AF4E-1D8B7303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85" y="248127"/>
            <a:ext cx="3101365" cy="1906487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DE216F2-91C3-4FFB-8F61-B8FAF5747940}"/>
              </a:ext>
            </a:extLst>
          </p:cNvPr>
          <p:cNvSpPr txBox="1">
            <a:spLocks/>
          </p:cNvSpPr>
          <p:nvPr/>
        </p:nvSpPr>
        <p:spPr>
          <a:xfrm>
            <a:off x="582083" y="1828802"/>
            <a:ext cx="11233150" cy="222062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overcome this with </a:t>
            </a:r>
            <a:r>
              <a:rPr lang="en-US" i="1" dirty="0"/>
              <a:t>pipes</a:t>
            </a:r>
            <a:endParaRPr lang="en-US" dirty="0"/>
          </a:p>
          <a:p>
            <a:r>
              <a:rPr lang="en-US" i="1" dirty="0"/>
              <a:t>Pipes</a:t>
            </a:r>
            <a:r>
              <a:rPr lang="en-US" dirty="0"/>
              <a:t> are a UNIX invention to </a:t>
            </a:r>
            <a:r>
              <a:rPr lang="en-US" u="sng" dirty="0"/>
              <a:t>redirect output as the input of the next command</a:t>
            </a:r>
            <a:r>
              <a:rPr lang="en-US" dirty="0"/>
              <a:t>. The are implemented by the </a:t>
            </a:r>
            <a:r>
              <a:rPr lang="en-US" sz="4400" b="1" dirty="0"/>
              <a:t>pipe symbol 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C0807-9F51-4881-A252-FFE9C84CFD85}"/>
              </a:ext>
            </a:extLst>
          </p:cNvPr>
          <p:cNvSpPr txBox="1"/>
          <p:nvPr/>
        </p:nvSpPr>
        <p:spPr>
          <a:xfrm>
            <a:off x="838200" y="4091215"/>
            <a:ext cx="676274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head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	26	530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9BF8C7B-8DB0-48D9-9302-688C4313FE87}"/>
              </a:ext>
            </a:extLst>
          </p:cNvPr>
          <p:cNvSpPr txBox="1">
            <a:spLocks/>
          </p:cNvSpPr>
          <p:nvPr/>
        </p:nvSpPr>
        <p:spPr>
          <a:xfrm>
            <a:off x="527050" y="3546799"/>
            <a:ext cx="11074400" cy="611345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Same result, but faster, more elegant, and without intermediate files: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FD905CB-3AEF-4ECB-87ED-739B657EC28D}"/>
              </a:ext>
            </a:extLst>
          </p:cNvPr>
          <p:cNvSpPr txBox="1">
            <a:spLocks/>
          </p:cNvSpPr>
          <p:nvPr/>
        </p:nvSpPr>
        <p:spPr>
          <a:xfrm>
            <a:off x="527050" y="5072711"/>
            <a:ext cx="11233150" cy="222062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So, LINUX has three directions for output:</a:t>
            </a:r>
          </a:p>
          <a:p>
            <a:pPr lvl="1"/>
            <a:r>
              <a:rPr lang="en-US" dirty="0"/>
              <a:t>On screen (STDOUT)</a:t>
            </a:r>
          </a:p>
          <a:p>
            <a:pPr lvl="1"/>
            <a:r>
              <a:rPr lang="en-US" dirty="0"/>
              <a:t>To files (&gt; and &gt;&gt; redirect symbols)</a:t>
            </a:r>
          </a:p>
          <a:p>
            <a:pPr lvl="1"/>
            <a:r>
              <a:rPr lang="en-US" dirty="0"/>
              <a:t>To other programs (| symbol)</a:t>
            </a:r>
          </a:p>
        </p:txBody>
      </p:sp>
    </p:spTree>
    <p:extLst>
      <p:ext uri="{BB962C8B-B14F-4D97-AF65-F5344CB8AC3E}">
        <p14:creationId xmlns:p14="http://schemas.microsoft.com/office/powerpoint/2010/main" val="8186854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C6F7DE-2201-4195-9F25-D832755642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By </a:t>
            </a:r>
            <a:r>
              <a:rPr lang="en-GB" sz="2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piping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the results of </a:t>
            </a:r>
            <a:r>
              <a:rPr lang="en-GB" sz="2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tail </a:t>
            </a:r>
            <a:r>
              <a:rPr lang="en-GB" sz="2800" dirty="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myoglobins.fa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through </a:t>
            </a:r>
            <a:r>
              <a:rPr lang="en-GB" sz="2800" dirty="0" err="1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wc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confirm that (like </a:t>
            </a:r>
            <a:r>
              <a:rPr lang="en-GB" sz="2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the </a:t>
            </a:r>
            <a:r>
              <a:rPr lang="en-GB" sz="2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tail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command outputs 10 lines by default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By running </a:t>
            </a:r>
            <a:r>
              <a:rPr lang="en-GB" sz="2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man head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learn how to look at the first </a:t>
            </a:r>
            <a:r>
              <a:rPr lang="en-GB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lines of the file. By experimenting with different values of n, find a head command to print out just enough lines to display the first entry (title + sequence)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 the FASTA file </a:t>
            </a:r>
            <a:r>
              <a:rPr lang="en-GB" sz="2800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myoglobins.fa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containing protein or nucleotide sequences?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(HARD)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Using a combination of </a:t>
            </a:r>
            <a:r>
              <a:rPr lang="en-GB" sz="2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pipe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and</a:t>
            </a:r>
            <a:r>
              <a:rPr lang="en-GB" sz="2800" dirty="0">
                <a:solidFill>
                  <a:srgbClr val="40404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800" dirty="0">
                <a:solidFill>
                  <a:srgbClr val="40404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tail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print only the </a:t>
            </a:r>
            <a:r>
              <a:rPr lang="en-GB" sz="2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sequence</a:t>
            </a:r>
            <a:r>
              <a:rPr lang="en-GB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of the first FASTA entry (no title)</a:t>
            </a:r>
          </a:p>
          <a:p>
            <a:pPr marL="457200" lvl="1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other words: </a:t>
            </a:r>
            <a:r>
              <a:rPr lang="en-GB" sz="2600" b="1" i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print only line 2</a:t>
            </a:r>
            <a:endParaRPr lang="en-US" sz="2600" b="1" i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B7F97-F528-4F67-B0FF-0B85943EC3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257537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497927-BFB2-4543-B2E7-048A08BF1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839687"/>
          </a:xfrm>
        </p:spPr>
        <p:txBody>
          <a:bodyPr/>
          <a:lstStyle/>
          <a:p>
            <a:r>
              <a:rPr lang="en-US" dirty="0"/>
              <a:t>You can visualize an entire file, page by page, using two nearly identical LINUX commands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more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95C34-3B07-4724-BD7A-44E72076C9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Scrolling files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more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4697C-5235-4366-9665-1CC91B4863F6}"/>
              </a:ext>
            </a:extLst>
          </p:cNvPr>
          <p:cNvSpPr txBox="1"/>
          <p:nvPr/>
        </p:nvSpPr>
        <p:spPr>
          <a:xfrm>
            <a:off x="527051" y="2688588"/>
            <a:ext cx="11137898" cy="2197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Like in man pages, you can move inside this with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Arrow keys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Space bar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Page up / Page down keys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 get out, you can press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(quit)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7266A-E151-4AD3-89DF-07C6934E598C}"/>
              </a:ext>
            </a:extLst>
          </p:cNvPr>
          <p:cNvSpPr txBox="1"/>
          <p:nvPr/>
        </p:nvSpPr>
        <p:spPr>
          <a:xfrm>
            <a:off x="914400" y="1651000"/>
            <a:ext cx="762634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more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less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554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Interlude, BLAST on Linux</a:t>
            </a:r>
          </a:p>
        </p:txBody>
      </p:sp>
    </p:spTree>
    <p:extLst>
      <p:ext uri="{BB962C8B-B14F-4D97-AF65-F5344CB8AC3E}">
        <p14:creationId xmlns:p14="http://schemas.microsoft.com/office/powerpoint/2010/main" val="11081310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7BE54-BA49-B546-2A1B-C360303C5F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Usually available (e.g. on CoCALC)</a:t>
            </a:r>
          </a:p>
          <a:p>
            <a:r>
              <a:rPr lang="en-US"/>
              <a:t>If not, it can be installed easily, but each Linux has a different way</a:t>
            </a:r>
          </a:p>
          <a:p>
            <a:pPr lvl="1"/>
            <a:r>
              <a:rPr lang="en-US"/>
              <a:t>You need administrative privileges</a:t>
            </a:r>
          </a:p>
          <a:p>
            <a:pPr lvl="1"/>
            <a:r>
              <a:rPr lang="en-US"/>
              <a:t>e.g. on Ubuntu and Debian: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11EFC-859A-6EE2-1776-42C979C9B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BLAST on Linux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0C0BA-3676-A746-229A-8E0365C9FABE}"/>
              </a:ext>
            </a:extLst>
          </p:cNvPr>
          <p:cNvSpPr txBox="1"/>
          <p:nvPr/>
        </p:nvSpPr>
        <p:spPr>
          <a:xfrm>
            <a:off x="914400" y="2590800"/>
            <a:ext cx="61785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sudo apt install ncbi-blast+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D5E2AE-473C-FDD9-44BB-9F80AE4473C5}"/>
              </a:ext>
            </a:extLst>
          </p:cNvPr>
          <p:cNvCxnSpPr>
            <a:cxnSpLocks/>
          </p:cNvCxnSpPr>
          <p:nvPr/>
        </p:nvCxnSpPr>
        <p:spPr>
          <a:xfrm flipV="1">
            <a:off x="1828800" y="3052465"/>
            <a:ext cx="0" cy="6103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55D217-4D3E-C739-906B-EACEC2EE020C}"/>
              </a:ext>
            </a:extLst>
          </p:cNvPr>
          <p:cNvSpPr txBox="1"/>
          <p:nvPr/>
        </p:nvSpPr>
        <p:spPr>
          <a:xfrm>
            <a:off x="914400" y="3810000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"Super User do": the command to give administrator power to the following commands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Sandwich">
            <a:extLst>
              <a:ext uri="{FF2B5EF4-FFF2-40B4-BE49-F238E27FC236}">
                <a16:creationId xmlns:a16="http://schemas.microsoft.com/office/drawing/2014/main" id="{4848A448-AAF8-9F94-19E1-AEE3F7477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3401675"/>
            <a:ext cx="34290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60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F421C-CB54-4835-3EF2-ABFE8B996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068287"/>
          </a:xfrm>
        </p:spPr>
        <p:txBody>
          <a:bodyPr/>
          <a:lstStyle/>
          <a:p>
            <a:r>
              <a:rPr lang="en-US"/>
              <a:t>Open CoCalc</a:t>
            </a:r>
          </a:p>
          <a:p>
            <a:r>
              <a:rPr lang="en-US"/>
              <a:t>Check if BLAST is installed, try e.g. the BLAST program for nucleotides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5D2B7-B84D-3E6D-5121-D810BC485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Easiest: BLAST on CoCalc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D9D0E-E1B2-D2C6-0361-DAD456593F08}"/>
              </a:ext>
            </a:extLst>
          </p:cNvPr>
          <p:cNvSpPr txBox="1"/>
          <p:nvPr/>
        </p:nvSpPr>
        <p:spPr>
          <a:xfrm>
            <a:off x="540334" y="2286000"/>
            <a:ext cx="11346866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blastn</a:t>
            </a:r>
          </a:p>
          <a:p>
            <a:pPr algn="l"/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BLAST query/options error: Either a BLAST database or subject sequence(s) must be specified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Please refer to the BLAST+ user manual.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8D9D-0B3B-E18A-2F3C-694179CE5C33}"/>
              </a:ext>
            </a:extLst>
          </p:cNvPr>
          <p:cNvSpPr txBox="1"/>
          <p:nvPr/>
        </p:nvSpPr>
        <p:spPr>
          <a:xfrm>
            <a:off x="1219200" y="518160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If you get this error, it means BLASTN is correctly installed!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560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2554D-77CA-8366-6408-254DAE6C9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manual of command-line BLAST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9D34E-2F20-48D6-0AD3-DD5C78FE36E0}"/>
              </a:ext>
            </a:extLst>
          </p:cNvPr>
          <p:cNvSpPr txBox="1"/>
          <p:nvPr/>
        </p:nvSpPr>
        <p:spPr>
          <a:xfrm>
            <a:off x="413334" y="1066800"/>
            <a:ext cx="606366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man blastn</a:t>
            </a:r>
          </a:p>
          <a:p>
            <a:pPr algn="l"/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No manual entry for blastn</a:t>
            </a:r>
          </a:p>
        </p:txBody>
      </p:sp>
      <p:pic>
        <p:nvPicPr>
          <p:cNvPr id="2050" name="Picture 2" descr="Why did HL7 Version 3 fail? - Health Archetextures &amp; Interoperababble">
            <a:extLst>
              <a:ext uri="{FF2B5EF4-FFF2-40B4-BE49-F238E27FC236}">
                <a16:creationId xmlns:a16="http://schemas.microsoft.com/office/drawing/2014/main" id="{36B47D03-86FA-C90A-CCB2-7E4BDED5F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r="10256"/>
          <a:stretch/>
        </p:blipFill>
        <p:spPr bwMode="auto">
          <a:xfrm>
            <a:off x="7391400" y="1066800"/>
            <a:ext cx="1923240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72874-8D4B-C543-D53F-A332D6DBFB66}"/>
              </a:ext>
            </a:extLst>
          </p:cNvPr>
          <p:cNvSpPr txBox="1"/>
          <p:nvPr/>
        </p:nvSpPr>
        <p:spPr>
          <a:xfrm>
            <a:off x="413334" y="2713241"/>
            <a:ext cx="309186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blastn -help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4DA0E-517B-39A2-F532-86057785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944073"/>
            <a:ext cx="6984797" cy="358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496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47BC94-8B43-3591-7D5C-09E110642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FASTA</a:t>
            </a:r>
          </a:p>
          <a:p>
            <a:endParaRPr lang="en-US"/>
          </a:p>
          <a:p>
            <a:r>
              <a:rPr lang="en-US"/>
              <a:t>Input file: mystery sequence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https://www.dropbox.com/s/hr7ljfjdocrpxcj/</a:t>
            </a:r>
            <a:r>
              <a:rPr lang="en-US" b="1">
                <a:hlinkClick r:id="rId2"/>
              </a:rPr>
              <a:t>input.fasta</a:t>
            </a:r>
            <a:r>
              <a:rPr lang="en-US">
                <a:hlinkClick r:id="rId2"/>
              </a:rPr>
              <a:t>?dl=1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Database file: the annotated sequences to compare it with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https://www.dropbox.com/s/e9ffnke7ldzm8df/</a:t>
            </a:r>
            <a:r>
              <a:rPr lang="en-US" b="1">
                <a:hlinkClick r:id="rId3"/>
              </a:rPr>
              <a:t>database.fasta</a:t>
            </a:r>
            <a:r>
              <a:rPr lang="en-US">
                <a:hlinkClick r:id="rId3"/>
              </a:rPr>
              <a:t>?dl=1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Download them</a:t>
            </a:r>
          </a:p>
          <a:p>
            <a:endParaRPr lang="en-US"/>
          </a:p>
          <a:p>
            <a:r>
              <a:rPr lang="en-US"/>
              <a:t>Upload on CoCalc</a:t>
            </a:r>
          </a:p>
          <a:p>
            <a:pPr lvl="1"/>
            <a:r>
              <a:rPr lang="en-US"/>
              <a:t>Files...</a:t>
            </a:r>
          </a:p>
          <a:p>
            <a:pPr lvl="1"/>
            <a:r>
              <a:rPr lang="en-US"/>
              <a:t>Upload....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284EC-87D4-1880-778F-025243CAA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Upload two files on CoCalc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3FB39-39F2-CA64-D2E8-E99398864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5334000"/>
            <a:ext cx="158137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85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3CF8B-145D-B8AA-6A03-F4AFA8D85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 a perfect world, this would be the query command...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E3603-0C0F-B981-40E5-38C97F437E52}"/>
              </a:ext>
            </a:extLst>
          </p:cNvPr>
          <p:cNvSpPr txBox="1"/>
          <p:nvPr/>
        </p:nvSpPr>
        <p:spPr>
          <a:xfrm>
            <a:off x="228600" y="1981200"/>
            <a:ext cx="11641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-query input.fasta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-db database.fasta</a:t>
            </a:r>
          </a:p>
        </p:txBody>
      </p:sp>
    </p:spTree>
    <p:extLst>
      <p:ext uri="{BB962C8B-B14F-4D97-AF65-F5344CB8AC3E}">
        <p14:creationId xmlns:p14="http://schemas.microsoft.com/office/powerpoint/2010/main" val="32695933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3CF8B-145D-B8AA-6A03-F4AFA8D85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...but we don't live in a perfect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E3603-0C0F-B981-40E5-38C97F437E52}"/>
              </a:ext>
            </a:extLst>
          </p:cNvPr>
          <p:cNvSpPr txBox="1"/>
          <p:nvPr/>
        </p:nvSpPr>
        <p:spPr>
          <a:xfrm>
            <a:off x="228600" y="1981200"/>
            <a:ext cx="11641136" cy="1446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-query input.fasta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-db database.fasta</a:t>
            </a:r>
          </a:p>
          <a:p>
            <a:pPr algn="l"/>
            <a:endParaRPr lang="en-US" sz="2400" b="1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BLAST Database error: No alias or index file found for nucleotide database [database.fasta] in search path [/home/user::]</a:t>
            </a:r>
          </a:p>
        </p:txBody>
      </p:sp>
    </p:spTree>
    <p:extLst>
      <p:ext uri="{BB962C8B-B14F-4D97-AF65-F5344CB8AC3E}">
        <p14:creationId xmlns:p14="http://schemas.microsoft.com/office/powerpoint/2010/main" val="84787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EBDB2-FB3A-41B8-9E51-C73FD474F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773" y="648746"/>
            <a:ext cx="11641136" cy="59486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ways to run Unix: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Install it on your PC or server (</a:t>
            </a:r>
            <a:r>
              <a:rPr lang="en-US" b="1" dirty="0"/>
              <a:t>hardcore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Install it on your PC alongside Windows (</a:t>
            </a:r>
            <a:r>
              <a:rPr lang="en-US" b="1" dirty="0"/>
              <a:t>dual-boot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Online emulators </a:t>
            </a:r>
            <a:r>
              <a:rPr lang="en-US" dirty="0">
                <a:hlinkClick r:id="rId2"/>
              </a:rPr>
              <a:t>https://geekflare.com/run-linux-from-a-web-browser/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Mac-OS X</a:t>
            </a:r>
            <a:r>
              <a:rPr lang="en-US" dirty="0"/>
              <a:t> is a Unix-like system, most commands will work in its terminal</a:t>
            </a:r>
          </a:p>
          <a:p>
            <a:endParaRPr lang="en-US" dirty="0"/>
          </a:p>
          <a:p>
            <a:r>
              <a:rPr lang="en-US" dirty="0"/>
              <a:t>Install it inside Windows (</a:t>
            </a:r>
            <a:r>
              <a:rPr lang="en-US" b="1" dirty="0"/>
              <a:t>Windows Subsystem for Linux </a:t>
            </a:r>
            <a:r>
              <a:rPr lang="en-US" dirty="0"/>
              <a:t>introduced it in 2018)</a:t>
            </a:r>
          </a:p>
          <a:p>
            <a:endParaRPr lang="en-US" dirty="0"/>
          </a:p>
          <a:p>
            <a:r>
              <a:rPr lang="en-US" b="1" dirty="0"/>
              <a:t>Virtualization </a:t>
            </a:r>
            <a:r>
              <a:rPr lang="en-US" dirty="0"/>
              <a:t>(VMWare, VirtualBox)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B3FBF-0B25-4E6E-9BAE-2298EB9874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Let’s try Unix</a:t>
            </a:r>
          </a:p>
        </p:txBody>
      </p:sp>
    </p:spTree>
    <p:extLst>
      <p:ext uri="{BB962C8B-B14F-4D97-AF65-F5344CB8AC3E}">
        <p14:creationId xmlns:p14="http://schemas.microsoft.com/office/powerpoint/2010/main" val="5866916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F33730-9576-AB26-0071-B16EF887D8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973287"/>
          </a:xfrm>
        </p:spPr>
        <p:txBody>
          <a:bodyPr/>
          <a:lstStyle/>
          <a:p>
            <a:r>
              <a:rPr lang="en-US"/>
              <a:t>Transform database.fasta into an </a:t>
            </a:r>
            <a:r>
              <a:rPr lang="en-US" i="1"/>
              <a:t>indexed</a:t>
            </a:r>
            <a:r>
              <a:rPr lang="en-US"/>
              <a:t> file</a:t>
            </a:r>
          </a:p>
          <a:p>
            <a:pPr lvl="1"/>
            <a:r>
              <a:rPr lang="en-US"/>
              <a:t>faster search</a:t>
            </a:r>
          </a:p>
          <a:p>
            <a:pPr lvl="1"/>
            <a:r>
              <a:rPr lang="en-US"/>
              <a:t>you do it </a:t>
            </a:r>
            <a:r>
              <a:rPr lang="en-US" b="1" i="1"/>
              <a:t>only once</a:t>
            </a:r>
            <a:r>
              <a:rPr lang="en-US"/>
              <a:t> for each database</a:t>
            </a:r>
          </a:p>
          <a:p>
            <a:pPr lvl="1"/>
            <a:r>
              <a:rPr lang="en-US"/>
              <a:t>I said only once!</a:t>
            </a:r>
          </a:p>
          <a:p>
            <a:pPr lvl="1"/>
            <a:r>
              <a:rPr lang="en-US"/>
              <a:t>You can query a MILLION TIMES, but you index only once</a:t>
            </a:r>
          </a:p>
          <a:p>
            <a:pPr lvl="1"/>
            <a:endParaRPr lang="en-US"/>
          </a:p>
          <a:p>
            <a:r>
              <a:rPr lang="en-US"/>
              <a:t>Command to index a database for BLAST: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creates three extra files: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457200" lvl="1" indent="0">
              <a:buNone/>
            </a:pPr>
            <a:r>
              <a:rPr lang="en-US" i="1"/>
              <a:t>database.fasta.nin     database.fasta.nhr        database.fasta.nsq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03A54-9274-9D68-DD3A-904D39297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 need to format the database first!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F8AFC-1155-3303-05F0-D45D7A293F12}"/>
              </a:ext>
            </a:extLst>
          </p:cNvPr>
          <p:cNvSpPr txBox="1"/>
          <p:nvPr/>
        </p:nvSpPr>
        <p:spPr>
          <a:xfrm>
            <a:off x="762000" y="4058882"/>
            <a:ext cx="10287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makeblastdb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-in database.fasta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-dbtype nucl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C4E28-0EF4-7DDE-9C0F-A87A2FE0CC8E}"/>
              </a:ext>
            </a:extLst>
          </p:cNvPr>
          <p:cNvSpPr txBox="1"/>
          <p:nvPr/>
        </p:nvSpPr>
        <p:spPr>
          <a:xfrm>
            <a:off x="735435" y="5790454"/>
            <a:ext cx="10287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  <a:endParaRPr lang="en-US" sz="240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7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16B94-FC44-2211-B5A4-C04B3CB15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 are now ready to BLAST!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5C6F1-F17E-EA0D-F973-42CE0500F404}"/>
              </a:ext>
            </a:extLst>
          </p:cNvPr>
          <p:cNvSpPr txBox="1"/>
          <p:nvPr/>
        </p:nvSpPr>
        <p:spPr>
          <a:xfrm>
            <a:off x="228600" y="1524000"/>
            <a:ext cx="11641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-query input.fasta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-db database.fasta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6EFD03D-1974-DE4F-329F-69F24C0B239E}"/>
              </a:ext>
            </a:extLst>
          </p:cNvPr>
          <p:cNvSpPr txBox="1">
            <a:spLocks/>
          </p:cNvSpPr>
          <p:nvPr/>
        </p:nvSpPr>
        <p:spPr>
          <a:xfrm>
            <a:off x="526352" y="836715"/>
            <a:ext cx="11233149" cy="46166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Let's run it!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448F5BE-CB50-170D-099C-EFD84A610776}"/>
              </a:ext>
            </a:extLst>
          </p:cNvPr>
          <p:cNvSpPr txBox="1">
            <a:spLocks/>
          </p:cNvSpPr>
          <p:nvPr/>
        </p:nvSpPr>
        <p:spPr>
          <a:xfrm>
            <a:off x="479425" y="2211284"/>
            <a:ext cx="11233149" cy="98911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Huge output!</a:t>
            </a:r>
          </a:p>
          <a:p>
            <a:r>
              <a:rPr lang="en-US"/>
              <a:t>You can either redirect to a file...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AB641-8288-4F96-3FC4-082CF2BCA5C5}"/>
              </a:ext>
            </a:extLst>
          </p:cNvPr>
          <p:cNvSpPr txBox="1"/>
          <p:nvPr/>
        </p:nvSpPr>
        <p:spPr>
          <a:xfrm>
            <a:off x="227901" y="3276600"/>
            <a:ext cx="11641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blastn -query input.fasta -db database.fasta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&gt; output.txt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FA7C43C-73AE-314F-E4D5-C1F69BC4641B}"/>
              </a:ext>
            </a:extLst>
          </p:cNvPr>
          <p:cNvSpPr txBox="1">
            <a:spLocks/>
          </p:cNvSpPr>
          <p:nvPr/>
        </p:nvSpPr>
        <p:spPr>
          <a:xfrm>
            <a:off x="479424" y="4344884"/>
            <a:ext cx="11233149" cy="98911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Or you can </a:t>
            </a:r>
            <a:r>
              <a:rPr lang="en-US" i="1"/>
              <a:t>redirect</a:t>
            </a:r>
            <a:r>
              <a:rPr lang="en-US"/>
              <a:t> the output to less, to visualize it nicely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E93DD-EECA-02BC-AD7B-FE15FFC445FF}"/>
              </a:ext>
            </a:extLst>
          </p:cNvPr>
          <p:cNvSpPr txBox="1"/>
          <p:nvPr/>
        </p:nvSpPr>
        <p:spPr>
          <a:xfrm>
            <a:off x="275430" y="5051571"/>
            <a:ext cx="11641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$ blastn -query input.fasta -db database.fasta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| less</a:t>
            </a:r>
          </a:p>
        </p:txBody>
      </p:sp>
    </p:spTree>
    <p:extLst>
      <p:ext uri="{BB962C8B-B14F-4D97-AF65-F5344CB8AC3E}">
        <p14:creationId xmlns:p14="http://schemas.microsoft.com/office/powerpoint/2010/main" val="2345625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124FD-5F08-9811-F890-FE746D8C4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Read the guide </a:t>
            </a:r>
            <a:r>
              <a:rPr lang="en-US" b="1" i="1"/>
              <a:t>blastn -help</a:t>
            </a:r>
            <a:endParaRPr lang="en-US"/>
          </a:p>
          <a:p>
            <a:endParaRPr lang="en-US"/>
          </a:p>
          <a:p>
            <a:r>
              <a:rPr lang="en-US"/>
              <a:t>Print the output of the blast command as HTML</a:t>
            </a:r>
          </a:p>
          <a:p>
            <a:endParaRPr lang="en-US"/>
          </a:p>
          <a:p>
            <a:r>
              <a:rPr lang="en-US"/>
              <a:t>Redirect the HTML output to a file, e.g. &gt; output.html</a:t>
            </a:r>
          </a:p>
          <a:p>
            <a:endParaRPr lang="en-US"/>
          </a:p>
          <a:p>
            <a:r>
              <a:rPr lang="en-US"/>
              <a:t>Download/open the HTML file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You can then play with changing formats e.g. -outfmt 6</a:t>
            </a:r>
          </a:p>
          <a:p>
            <a:endParaRPr lang="en-US"/>
          </a:p>
          <a:p>
            <a:r>
              <a:rPr lang="en-US"/>
              <a:t>Try parameters like -evalue -gapopen -penalty etc. Try all!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8D23C-EEC0-9244-DBC2-FCB362B72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313746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3. Inspecting files, part 2</a:t>
            </a:r>
          </a:p>
        </p:txBody>
      </p:sp>
    </p:spTree>
    <p:extLst>
      <p:ext uri="{BB962C8B-B14F-4D97-AF65-F5344CB8AC3E}">
        <p14:creationId xmlns:p14="http://schemas.microsoft.com/office/powerpoint/2010/main" val="21800999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497927-BFB2-4543-B2E7-048A08BF1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839687"/>
          </a:xfrm>
        </p:spPr>
        <p:txBody>
          <a:bodyPr/>
          <a:lstStyle/>
          <a:p>
            <a:r>
              <a:rPr lang="en-US" dirty="0"/>
              <a:t>You can visualize an entire file, page by page, using two nearly identical LINUX commands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more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95C34-3B07-4724-BD7A-44E72076C9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Scrolling files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more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4697C-5235-4366-9665-1CC91B4863F6}"/>
              </a:ext>
            </a:extLst>
          </p:cNvPr>
          <p:cNvSpPr txBox="1"/>
          <p:nvPr/>
        </p:nvSpPr>
        <p:spPr>
          <a:xfrm>
            <a:off x="527051" y="2688588"/>
            <a:ext cx="11137898" cy="2197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Like in man pages, you can move inside this with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Arrow keys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Space bar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Page up / Page down keys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 get out, you can press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(quit)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7266A-E151-4AD3-89DF-07C6934E598C}"/>
              </a:ext>
            </a:extLst>
          </p:cNvPr>
          <p:cNvSpPr txBox="1"/>
          <p:nvPr/>
        </p:nvSpPr>
        <p:spPr>
          <a:xfrm>
            <a:off x="914400" y="1651000"/>
            <a:ext cx="762634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more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less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17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A1FE1A-51FC-4FE8-800F-3E5AAAEDE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667" y="620688"/>
            <a:ext cx="11233149" cy="3113112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Very powerful: forward slash key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puts you in search mode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Look for Rat sequences in </a:t>
            </a:r>
            <a:r>
              <a:rPr lang="en-US" sz="24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myoglobins.fa</a:t>
            </a:r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using less: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Inside less, type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/Rat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&lt;ENTER&gt;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If you panic: CTRL-C + q</a:t>
            </a:r>
          </a:p>
          <a:p>
            <a:pPr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This is case sensitive. What happens if you search for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/rat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?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en-US" dirty="0"/>
              <a:t>To make the search case-insensitive, you can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dirty="0"/>
              <a:t> with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–I</a:t>
            </a:r>
            <a:r>
              <a:rPr lang="en-US" b="1" dirty="0"/>
              <a:t>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FF31E-0517-43BE-AFA6-18C1F6E3E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Searching patterns in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D0C15-F07F-45FB-BA15-EA7918260A56}"/>
              </a:ext>
            </a:extLst>
          </p:cNvPr>
          <p:cNvSpPr txBox="1"/>
          <p:nvPr/>
        </p:nvSpPr>
        <p:spPr>
          <a:xfrm>
            <a:off x="338667" y="3832984"/>
            <a:ext cx="76263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less –I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5F95D01-4CBA-47AC-90E6-F2AFA8A15ABE}"/>
              </a:ext>
            </a:extLst>
          </p:cNvPr>
          <p:cNvSpPr txBox="1">
            <a:spLocks/>
          </p:cNvSpPr>
          <p:nvPr/>
        </p:nvSpPr>
        <p:spPr>
          <a:xfrm>
            <a:off x="338667" y="4455388"/>
            <a:ext cx="11233149" cy="2358162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And then look for /rat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You can navigate between matches using </a:t>
            </a:r>
            <a:r>
              <a:rPr lang="en-US" b="1" dirty="0">
                <a:solidFill>
                  <a:prstClr val="black"/>
                </a:solidFill>
              </a:rPr>
              <a:t>n</a:t>
            </a:r>
            <a:r>
              <a:rPr lang="en-US" dirty="0">
                <a:solidFill>
                  <a:prstClr val="black"/>
                </a:solidFill>
              </a:rPr>
              <a:t> (next) or </a:t>
            </a:r>
            <a:r>
              <a:rPr lang="en-US" b="1" dirty="0">
                <a:solidFill>
                  <a:prstClr val="black"/>
                </a:solidFill>
              </a:rPr>
              <a:t>shift-n</a:t>
            </a:r>
            <a:r>
              <a:rPr lang="en-US" dirty="0">
                <a:solidFill>
                  <a:prstClr val="black"/>
                </a:solidFill>
              </a:rPr>
              <a:t> (previous)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With the HOME/END keys you can move at the beginning/end of the file</a:t>
            </a:r>
          </a:p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Pro-tip: always use 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>
                <a:solidFill>
                  <a:prstClr val="black"/>
                </a:solidFill>
              </a:rPr>
              <a:t> and 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dirty="0">
                <a:solidFill>
                  <a:prstClr val="black"/>
                </a:solidFill>
              </a:rPr>
              <a:t> to understand what a file contains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117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38BD-00AD-46C1-9F5B-06045BED5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Recap of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/>
              <a:t> commands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73D6E4-9546-4C25-9D87-E4EBFB6DE812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184910"/>
          <a:ext cx="11125199" cy="4499166"/>
        </p:xfrm>
        <a:graphic>
          <a:graphicData uri="http://schemas.openxmlformats.org/drawingml/2006/table">
            <a:tbl>
              <a:tblPr firstRow="1" firstCol="1" bandRow="1"/>
              <a:tblGrid>
                <a:gridCol w="3006970">
                  <a:extLst>
                    <a:ext uri="{9D8B030D-6E8A-4147-A177-3AD203B41FA5}">
                      <a16:colId xmlns:a16="http://schemas.microsoft.com/office/drawing/2014/main" val="2672868579"/>
                    </a:ext>
                  </a:extLst>
                </a:gridCol>
                <a:gridCol w="5335089">
                  <a:extLst>
                    <a:ext uri="{9D8B030D-6E8A-4147-A177-3AD203B41FA5}">
                      <a16:colId xmlns:a16="http://schemas.microsoft.com/office/drawing/2014/main" val="3471416087"/>
                    </a:ext>
                  </a:extLst>
                </a:gridCol>
                <a:gridCol w="2783140">
                  <a:extLst>
                    <a:ext uri="{9D8B030D-6E8A-4147-A177-3AD203B41FA5}">
                      <a16:colId xmlns:a16="http://schemas.microsoft.com/office/drawing/2014/main" val="11459198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650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up &amp; down arrow keys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up or down one line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264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spacebar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forward one page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097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CTRL-F or Page Down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forward one page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244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CTRL-B or Page Up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back one page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8150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to end of file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1410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HOME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to beginning of file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5464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/&lt;string&gt; + &lt;ENTER&gt;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Search file for string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/sapiens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099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to next search result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1846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shift-n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to previous search result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7756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 to the first search result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678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Quit </a:t>
                      </a:r>
                      <a:r>
                        <a:rPr lang="en-GB" sz="2400" dirty="0">
                          <a:effectLst/>
                          <a:latin typeface="Courier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less</a:t>
                      </a: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(as in </a:t>
                      </a:r>
                      <a:r>
                        <a:rPr lang="en-GB" sz="2400" dirty="0">
                          <a:effectLst/>
                          <a:latin typeface="Courier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</a:t>
                      </a:r>
                      <a:r>
                        <a:rPr lang="en-GB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8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0872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A96D65-482C-4FD3-ABEC-B809DA384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93208"/>
            <a:ext cx="11233149" cy="1754087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dirty="0"/>
              <a:t> on </a:t>
            </a:r>
            <a:r>
              <a:rPr lang="en-US" i="1" dirty="0" err="1"/>
              <a:t>myoglobins.fa</a:t>
            </a:r>
            <a:r>
              <a:rPr lang="en-US" dirty="0"/>
              <a:t> Try with a sequence match, like the polypeptide </a:t>
            </a:r>
            <a:r>
              <a:rPr lang="en-US" b="1" dirty="0"/>
              <a:t>VLNVWG</a:t>
            </a:r>
            <a:r>
              <a:rPr lang="en-US" dirty="0"/>
              <a:t>, subpart of the myoglobin protein. In how many species do you find it? Hint: scroll through the hits using </a:t>
            </a:r>
            <a:r>
              <a:rPr lang="en-US" b="1" dirty="0"/>
              <a:t>n</a:t>
            </a:r>
          </a:p>
          <a:p>
            <a:r>
              <a:rPr lang="en-US" dirty="0"/>
              <a:t>Compare your results from the exercise before with the command: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35BDA-C52D-4F2C-A33D-D4CA4850AB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CAA29-8A81-4DFC-BF15-6CD07ADB6610}"/>
              </a:ext>
            </a:extLst>
          </p:cNvPr>
          <p:cNvSpPr txBox="1"/>
          <p:nvPr/>
        </p:nvSpPr>
        <p:spPr>
          <a:xfrm>
            <a:off x="564356" y="2452385"/>
            <a:ext cx="76263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$ grep VLNVWG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663127-6244-4986-AC56-2C545E0D7B2B}"/>
              </a:ext>
            </a:extLst>
          </p:cNvPr>
          <p:cNvSpPr txBox="1">
            <a:spLocks/>
          </p:cNvSpPr>
          <p:nvPr/>
        </p:nvSpPr>
        <p:spPr>
          <a:xfrm>
            <a:off x="564356" y="3100702"/>
            <a:ext cx="11233149" cy="9144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think of a command to count the number of proteins with this motif?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8158B50-A3D7-49C4-9E0C-7E863C6BA648}"/>
              </a:ext>
            </a:extLst>
          </p:cNvPr>
          <p:cNvSpPr txBox="1">
            <a:spLocks/>
          </p:cNvSpPr>
          <p:nvPr/>
        </p:nvSpPr>
        <p:spPr>
          <a:xfrm>
            <a:off x="479425" y="4015101"/>
            <a:ext cx="11233149" cy="269875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Because </a:t>
            </a:r>
            <a:r>
              <a:rPr lang="en-US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/>
              <a:t> uses </a:t>
            </a:r>
            <a:r>
              <a:rPr lang="en-US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/>
              <a:t>, we are now in a position to search </a:t>
            </a:r>
            <a:r>
              <a:rPr lang="en-US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/>
              <a:t> pages interactively. By searching for the string “sort” in the man page for </a:t>
            </a:r>
            <a:r>
              <a:rPr lang="en-US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/>
              <a:t>, discover the option to sort files by size. What is the command to display the long form of files sorted so the largest files appear at the bottom?</a:t>
            </a:r>
          </a:p>
          <a:p>
            <a:r>
              <a:rPr lang="en-US"/>
              <a:t>Since in our FASTA file we have small sequences occupying a single line, how many different species are there in the </a:t>
            </a:r>
            <a:r>
              <a:rPr lang="en-US" i="1" err="1"/>
              <a:t>myoglobins.fa</a:t>
            </a:r>
            <a:r>
              <a:rPr lang="en-US" i="1"/>
              <a:t> </a:t>
            </a:r>
            <a:r>
              <a:rPr lang="en-US"/>
              <a:t>file? Find the answer by using </a:t>
            </a:r>
            <a:r>
              <a:rPr lang="en-US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691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6EFA93-EE4A-46E1-B46D-2BA1DA0E3F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1" y="646956"/>
            <a:ext cx="11531600" cy="3086844"/>
          </a:xfrm>
        </p:spPr>
        <p:txBody>
          <a:bodyPr/>
          <a:lstStyle/>
          <a:p>
            <a:r>
              <a:rPr lang="en-US" dirty="0"/>
              <a:t>(HARD) Download the Human genome from NCBI (or ENSEMBL)</a:t>
            </a:r>
          </a:p>
          <a:p>
            <a:pPr lvl="1"/>
            <a:r>
              <a:rPr lang="en-US" dirty="0"/>
              <a:t>Version GRCh38</a:t>
            </a:r>
          </a:p>
          <a:p>
            <a:pPr lvl="1"/>
            <a:r>
              <a:rPr lang="en-US" dirty="0"/>
              <a:t>FASTA format </a:t>
            </a:r>
          </a:p>
          <a:p>
            <a:pPr lvl="1"/>
            <a:r>
              <a:rPr lang="en-US" dirty="0"/>
              <a:t>Overview: </a:t>
            </a:r>
            <a:r>
              <a:rPr lang="en-US" dirty="0">
                <a:hlinkClick r:id="rId2"/>
              </a:rPr>
              <a:t>https://www.ncbi.nlm.nih.gov/genome/guide/human/</a:t>
            </a:r>
            <a:endParaRPr lang="en-US" dirty="0"/>
          </a:p>
          <a:p>
            <a:pPr lvl="1"/>
            <a:r>
              <a:rPr lang="en-US" dirty="0"/>
              <a:t>Actual link: </a:t>
            </a:r>
            <a:r>
              <a:rPr lang="en-US" sz="1400" dirty="0">
                <a:hlinkClick r:id="rId3"/>
              </a:rPr>
              <a:t>http://ftp.ncbi.nlm.nih.gov/refseq/H_sapiens/annotation/GRCh38_latest/refseq_identifiers/GRCh38_latest_genomic.fna.gz</a:t>
            </a:r>
            <a:endParaRPr lang="en-US" sz="1400" dirty="0"/>
          </a:p>
          <a:p>
            <a:pPr lvl="1"/>
            <a:r>
              <a:rPr lang="en-US" dirty="0"/>
              <a:t>Upload it on COCALC (takes many </a:t>
            </a:r>
            <a:r>
              <a:rPr lang="en-US" dirty="0" err="1"/>
              <a:t>many</a:t>
            </a:r>
            <a:r>
              <a:rPr lang="en-US" dirty="0"/>
              <a:t> minutes)</a:t>
            </a:r>
          </a:p>
          <a:p>
            <a:pPr lvl="1"/>
            <a:r>
              <a:rPr lang="en-US" dirty="0"/>
              <a:t>No need to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gunzip</a:t>
            </a:r>
            <a:r>
              <a:rPr lang="en-US" dirty="0"/>
              <a:t> it! 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en-US" dirty="0"/>
              <a:t> is so smart, but 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more</a:t>
            </a:r>
            <a:r>
              <a:rPr lang="en-US" dirty="0"/>
              <a:t> is stupid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B729E-6FFB-40DE-8B5A-2BA6F9E32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(continued, optional)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DF87A-96F0-403D-923F-83EE2B78986B}"/>
              </a:ext>
            </a:extLst>
          </p:cNvPr>
          <p:cNvSpPr txBox="1"/>
          <p:nvPr/>
        </p:nvSpPr>
        <p:spPr>
          <a:xfrm>
            <a:off x="2857500" y="3834705"/>
            <a:ext cx="6667500" cy="2923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The Human Genome and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</a:p>
          <a:p>
            <a:pPr algn="ctr"/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Space bar to go to the next page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/pattern &lt;ENTER&gt; to search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/</a:t>
            </a:r>
            <a:r>
              <a:rPr lang="en-US" sz="2000" dirty="0" err="1">
                <a:latin typeface="Century Gothic" panose="020B0502020202020204" pitchFamily="34" charset="0"/>
              </a:rPr>
              <a:t>chr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/ACGTTA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q to quit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$ </a:t>
            </a:r>
            <a:r>
              <a:rPr lang="en-US" sz="2000" dirty="0" err="1">
                <a:latin typeface="Century Gothic" panose="020B0502020202020204" pitchFamily="34" charset="0"/>
              </a:rPr>
              <a:t>zcat</a:t>
            </a:r>
            <a:r>
              <a:rPr lang="en-US" sz="2000" dirty="0">
                <a:latin typeface="Century Gothic" panose="020B0502020202020204" pitchFamily="34" charset="0"/>
              </a:rPr>
              <a:t> GRCh38_latest_genomic.fna.gz | grep "&gt;NC" </a:t>
            </a:r>
          </a:p>
        </p:txBody>
      </p:sp>
      <p:pic>
        <p:nvPicPr>
          <p:cNvPr id="19458" name="Picture 2" descr="NC DNA Day » The Human Genome Project: More questions than answers">
            <a:extLst>
              <a:ext uri="{FF2B5EF4-FFF2-40B4-BE49-F238E27FC236}">
                <a16:creationId xmlns:a16="http://schemas.microsoft.com/office/drawing/2014/main" id="{4245CF76-C96D-4874-A9AF-E470E632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178701"/>
            <a:ext cx="2286000" cy="242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7862134-FD19-4710-8132-E554BCCB1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420344"/>
            <a:ext cx="176274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6302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099CCA-1D48-4DD0-94CE-48E8DE4A2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373087"/>
          </a:xfrm>
        </p:spPr>
        <p:txBody>
          <a:bodyPr/>
          <a:lstStyle/>
          <a:p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dirty="0"/>
              <a:t> ("global regular expression print") is a powerful command to </a:t>
            </a:r>
            <a:r>
              <a:rPr lang="en-US" u="sng" dirty="0"/>
              <a:t>search for text patterns</a:t>
            </a:r>
            <a:r>
              <a:rPr lang="en-US" dirty="0"/>
              <a:t> in files and data</a:t>
            </a:r>
          </a:p>
          <a:p>
            <a:r>
              <a:rPr lang="en-US" dirty="0"/>
              <a:t>We can use it to search only for "&gt;" lines in a FASTA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421B-CA88-46F7-80A1-DA62C63409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B8880-079B-4D44-8ADD-5B32068BF897}"/>
              </a:ext>
            </a:extLst>
          </p:cNvPr>
          <p:cNvSpPr txBox="1"/>
          <p:nvPr/>
        </p:nvSpPr>
        <p:spPr>
          <a:xfrm>
            <a:off x="838200" y="2017151"/>
            <a:ext cx="762634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grep "&gt;"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myoglobins.fa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DC8F5AC-9155-42F4-A213-08B6E2A690A7}"/>
              </a:ext>
            </a:extLst>
          </p:cNvPr>
          <p:cNvSpPr txBox="1">
            <a:spLocks/>
          </p:cNvSpPr>
          <p:nvPr/>
        </p:nvSpPr>
        <p:spPr>
          <a:xfrm>
            <a:off x="527051" y="2689597"/>
            <a:ext cx="11233149" cy="391720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Careful! &gt; is also the </a:t>
            </a:r>
            <a:r>
              <a:rPr lang="en-US" i="1" dirty="0"/>
              <a:t>redirect</a:t>
            </a:r>
            <a:r>
              <a:rPr lang="en-US" dirty="0"/>
              <a:t> symbol in LINUX, so if you don't use </a:t>
            </a:r>
            <a:r>
              <a:rPr lang="en-US" i="1" dirty="0"/>
              <a:t>quotes </a:t>
            </a:r>
            <a:r>
              <a:rPr lang="en-US" dirty="0"/>
              <a:t>you will delete the </a:t>
            </a:r>
            <a:r>
              <a:rPr lang="en-US" dirty="0" err="1"/>
              <a:t>myoglobins.fa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If you do it, you have to redownload it, upload on COCALC, and </a:t>
            </a:r>
            <a:r>
              <a:rPr lang="en-US" dirty="0" err="1"/>
              <a:t>gunzip</a:t>
            </a:r>
            <a:r>
              <a:rPr lang="en-US" dirty="0"/>
              <a:t> it</a:t>
            </a:r>
          </a:p>
          <a:p>
            <a:endParaRPr lang="en-US" dirty="0"/>
          </a:p>
          <a:p>
            <a:r>
              <a:rPr lang="en-US" dirty="0"/>
              <a:t>This FASTA uses NCBI database nomenclature. The sequence IDs have some meaning:</a:t>
            </a:r>
          </a:p>
          <a:p>
            <a:pPr lvl="1"/>
            <a:r>
              <a:rPr lang="en-US" b="1" dirty="0"/>
              <a:t>NP_</a:t>
            </a:r>
            <a:r>
              <a:rPr lang="en-US" dirty="0"/>
              <a:t>: Reference Protein, experimentally validated</a:t>
            </a:r>
          </a:p>
          <a:p>
            <a:pPr lvl="1"/>
            <a:r>
              <a:rPr lang="en-US" b="1" dirty="0"/>
              <a:t>XP_</a:t>
            </a:r>
            <a:r>
              <a:rPr lang="en-US" dirty="0"/>
              <a:t>: Reference Protein, predicted</a:t>
            </a:r>
          </a:p>
          <a:p>
            <a:pPr lvl="1"/>
            <a:r>
              <a:rPr lang="en-US" dirty="0"/>
              <a:t>Anything else: not considered the representative sequence, due to lack of manual curation or evidence.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02223"/>
      </p:ext>
    </p:extLst>
  </p:cSld>
  <p:clrMapOvr>
    <a:masterClrMapping/>
  </p:clrMapOvr>
</p:sld>
</file>

<file path=ppt/theme/theme1.xml><?xml version="1.0" encoding="utf-8"?>
<a:theme xmlns:a="http://schemas.openxmlformats.org/drawingml/2006/main" name="COPERTIN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s_05_R.pptx" id="{C61F9FF9-0C4D-4475-A204-AEDE013411F9}" vid="{FD9162EF-2F1D-4CF4-BCAE-CC26798CFEAB}"/>
    </a:ext>
  </a:extLst>
</a:theme>
</file>

<file path=ppt/theme/theme2.xml><?xml version="1.0" encoding="utf-8"?>
<a:theme xmlns:a="http://schemas.openxmlformats.org/drawingml/2006/main" name="DIAPOSITIV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s_05_R.pptx" id="{C61F9FF9-0C4D-4475-A204-AEDE013411F9}" vid="{2BF2E866-D010-43A0-AC42-BF67F15E9D11}"/>
    </a:ext>
  </a:extLst>
</a:theme>
</file>

<file path=ppt/theme/theme3.xml><?xml version="1.0" encoding="utf-8"?>
<a:theme xmlns:a="http://schemas.openxmlformats.org/drawingml/2006/main" name="CHIUSUR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ssons_05_R.pptx" id="{C61F9FF9-0C4D-4475-A204-AEDE013411F9}" vid="{65299F16-E204-4891-8417-0C14141D287C}"/>
    </a:ext>
  </a:extLst>
</a:theme>
</file>

<file path=ppt/theme/theme4.xml><?xml version="1.0" encoding="utf-8"?>
<a:theme xmlns:a="http://schemas.openxmlformats.org/drawingml/2006/main" name="1_DIAPOSITIV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lessons</Template>
  <TotalTime>322</TotalTime>
  <Words>11283</Words>
  <Application>Microsoft Office PowerPoint</Application>
  <PresentationFormat>Widescreen</PresentationFormat>
  <Paragraphs>1607</Paragraphs>
  <Slides>162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162</vt:i4>
      </vt:variant>
    </vt:vector>
  </HeadingPairs>
  <TitlesOfParts>
    <vt:vector size="174" baseType="lpstr">
      <vt:lpstr>Arial</vt:lpstr>
      <vt:lpstr>Calibri</vt:lpstr>
      <vt:lpstr>Cambria Math</vt:lpstr>
      <vt:lpstr>Century Gothic</vt:lpstr>
      <vt:lpstr>Courier</vt:lpstr>
      <vt:lpstr>Courier New</vt:lpstr>
      <vt:lpstr>Symbol</vt:lpstr>
      <vt:lpstr>Wingdings</vt:lpstr>
      <vt:lpstr>COPERTINA</vt:lpstr>
      <vt:lpstr>DIAPOSITIVE</vt:lpstr>
      <vt:lpstr>CHIUSURA</vt:lpstr>
      <vt:lpstr>1_DIAPOSITIVE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di Bologna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Federico Manuel Giorgi</dc:creator>
  <cp:lastModifiedBy>Federico Manuel Giorgi</cp:lastModifiedBy>
  <cp:revision>620</cp:revision>
  <dcterms:created xsi:type="dcterms:W3CDTF">2021-02-10T21:50:53Z</dcterms:created>
  <dcterms:modified xsi:type="dcterms:W3CDTF">2023-03-26T15:25:38Z</dcterms:modified>
</cp:coreProperties>
</file>